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8.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4"/>
    <p:sldMasterId id="2147483840" r:id="rId5"/>
    <p:sldMasterId id="2147483844" r:id="rId6"/>
    <p:sldMasterId id="2147483850" r:id="rId7"/>
    <p:sldMasterId id="2147483855" r:id="rId8"/>
    <p:sldMasterId id="2147483859" r:id="rId9"/>
    <p:sldMasterId id="2147483863" r:id="rId10"/>
    <p:sldMasterId id="2147483867" r:id="rId11"/>
    <p:sldMasterId id="2147483870" r:id="rId12"/>
    <p:sldMasterId id="2147483874" r:id="rId13"/>
  </p:sldMasterIdLst>
  <p:notesMasterIdLst>
    <p:notesMasterId r:id="rId45"/>
  </p:notesMasterIdLst>
  <p:handoutMasterIdLst>
    <p:handoutMasterId r:id="rId46"/>
  </p:handoutMasterIdLst>
  <p:sldIdLst>
    <p:sldId id="299" r:id="rId14"/>
    <p:sldId id="324" r:id="rId15"/>
    <p:sldId id="298" r:id="rId16"/>
    <p:sldId id="300" r:id="rId17"/>
    <p:sldId id="322" r:id="rId18"/>
    <p:sldId id="305" r:id="rId19"/>
    <p:sldId id="611" r:id="rId20"/>
    <p:sldId id="314" r:id="rId21"/>
    <p:sldId id="316" r:id="rId22"/>
    <p:sldId id="323" r:id="rId23"/>
    <p:sldId id="325" r:id="rId24"/>
    <p:sldId id="609" r:id="rId25"/>
    <p:sldId id="321" r:id="rId26"/>
    <p:sldId id="317" r:id="rId27"/>
    <p:sldId id="319" r:id="rId28"/>
    <p:sldId id="313" r:id="rId29"/>
    <p:sldId id="318" r:id="rId30"/>
    <p:sldId id="310" r:id="rId31"/>
    <p:sldId id="315" r:id="rId32"/>
    <p:sldId id="320" r:id="rId33"/>
    <p:sldId id="296" r:id="rId34"/>
    <p:sldId id="294" r:id="rId35"/>
    <p:sldId id="295" r:id="rId36"/>
    <p:sldId id="307" r:id="rId37"/>
    <p:sldId id="308" r:id="rId38"/>
    <p:sldId id="309" r:id="rId39"/>
    <p:sldId id="610" r:id="rId40"/>
    <p:sldId id="312" r:id="rId41"/>
    <p:sldId id="304" r:id="rId42"/>
    <p:sldId id="282" r:id="rId43"/>
    <p:sldId id="303" r:id="rId4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02FBE-CA4C-4CF3-8EA9-78CA3358AB64}" v="4" dt="2020-11-23T14:33:32.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1" autoAdjust="0"/>
    <p:restoredTop sz="94729"/>
  </p:normalViewPr>
  <p:slideViewPr>
    <p:cSldViewPr snapToGrid="0">
      <p:cViewPr varScale="1">
        <p:scale>
          <a:sx n="62" d="100"/>
          <a:sy n="62" d="100"/>
        </p:scale>
        <p:origin x="72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a Singh" userId="0f1214bd-5f2d-4598-9358-4fe045dfd804" providerId="ADAL" clId="{0E702FBE-CA4C-4CF3-8EA9-78CA3358AB64}"/>
    <pc:docChg chg="undo custSel addSld modSld sldOrd">
      <pc:chgData name="Anneka Singh" userId="0f1214bd-5f2d-4598-9358-4fe045dfd804" providerId="ADAL" clId="{0E702FBE-CA4C-4CF3-8EA9-78CA3358AB64}" dt="2020-11-23T14:36:58.667" v="100" actId="20577"/>
      <pc:docMkLst>
        <pc:docMk/>
      </pc:docMkLst>
      <pc:sldChg chg="modSp mod">
        <pc:chgData name="Anneka Singh" userId="0f1214bd-5f2d-4598-9358-4fe045dfd804" providerId="ADAL" clId="{0E702FBE-CA4C-4CF3-8EA9-78CA3358AB64}" dt="2020-11-23T14:31:43.798" v="81" actId="113"/>
        <pc:sldMkLst>
          <pc:docMk/>
          <pc:sldMk cId="3299086595" sldId="324"/>
        </pc:sldMkLst>
        <pc:graphicFrameChg chg="mod modGraphic">
          <ac:chgData name="Anneka Singh" userId="0f1214bd-5f2d-4598-9358-4fe045dfd804" providerId="ADAL" clId="{0E702FBE-CA4C-4CF3-8EA9-78CA3358AB64}" dt="2020-11-23T14:31:43.798" v="81" actId="113"/>
          <ac:graphicFrameMkLst>
            <pc:docMk/>
            <pc:sldMk cId="3299086595" sldId="324"/>
            <ac:graphicFrameMk id="8" creationId="{E3A0A565-E72B-4859-95A0-43020CBFF2C5}"/>
          </ac:graphicFrameMkLst>
        </pc:graphicFrameChg>
      </pc:sldChg>
      <pc:sldChg chg="addSp delSp modSp mod">
        <pc:chgData name="Anneka Singh" userId="0f1214bd-5f2d-4598-9358-4fe045dfd804" providerId="ADAL" clId="{0E702FBE-CA4C-4CF3-8EA9-78CA3358AB64}" dt="2020-11-23T14:36:58.667" v="100" actId="20577"/>
        <pc:sldMkLst>
          <pc:docMk/>
          <pc:sldMk cId="1819520151" sldId="610"/>
        </pc:sldMkLst>
        <pc:spChg chg="add del mod">
          <ac:chgData name="Anneka Singh" userId="0f1214bd-5f2d-4598-9358-4fe045dfd804" providerId="ADAL" clId="{0E702FBE-CA4C-4CF3-8EA9-78CA3358AB64}" dt="2020-11-23T14:36:58.667" v="100" actId="20577"/>
          <ac:spMkLst>
            <pc:docMk/>
            <pc:sldMk cId="1819520151" sldId="610"/>
            <ac:spMk id="4" creationId="{DAAC3428-3C34-414B-A2FB-539914576507}"/>
          </ac:spMkLst>
        </pc:spChg>
        <pc:spChg chg="add del mod">
          <ac:chgData name="Anneka Singh" userId="0f1214bd-5f2d-4598-9358-4fe045dfd804" providerId="ADAL" clId="{0E702FBE-CA4C-4CF3-8EA9-78CA3358AB64}" dt="2020-11-23T14:35:43.357" v="88" actId="478"/>
          <ac:spMkLst>
            <pc:docMk/>
            <pc:sldMk cId="1819520151" sldId="610"/>
            <ac:spMk id="5" creationId="{1469D7B5-9FE0-4091-955D-E0AD900300AE}"/>
          </ac:spMkLst>
        </pc:spChg>
      </pc:sldChg>
      <pc:sldChg chg="addSp delSp modSp new mod ord">
        <pc:chgData name="Anneka Singh" userId="0f1214bd-5f2d-4598-9358-4fe045dfd804" providerId="ADAL" clId="{0E702FBE-CA4C-4CF3-8EA9-78CA3358AB64}" dt="2020-11-23T14:33:36.456" v="83" actId="27614"/>
        <pc:sldMkLst>
          <pc:docMk/>
          <pc:sldMk cId="2202675050" sldId="611"/>
        </pc:sldMkLst>
        <pc:spChg chg="mod">
          <ac:chgData name="Anneka Singh" userId="0f1214bd-5f2d-4598-9358-4fe045dfd804" providerId="ADAL" clId="{0E702FBE-CA4C-4CF3-8EA9-78CA3358AB64}" dt="2020-11-19T15:39:34.171" v="44" actId="20577"/>
          <ac:spMkLst>
            <pc:docMk/>
            <pc:sldMk cId="2202675050" sldId="611"/>
            <ac:spMk id="2" creationId="{77061BB1-264C-4767-BC4A-86F9C48618BF}"/>
          </ac:spMkLst>
        </pc:spChg>
        <pc:spChg chg="del">
          <ac:chgData name="Anneka Singh" userId="0f1214bd-5f2d-4598-9358-4fe045dfd804" providerId="ADAL" clId="{0E702FBE-CA4C-4CF3-8EA9-78CA3358AB64}" dt="2020-11-23T14:33:32.640" v="82" actId="931"/>
          <ac:spMkLst>
            <pc:docMk/>
            <pc:sldMk cId="2202675050" sldId="611"/>
            <ac:spMk id="3" creationId="{D5B9AB08-13D4-48E5-81EE-ED1DC446BFA7}"/>
          </ac:spMkLst>
        </pc:spChg>
        <pc:picChg chg="add mod">
          <ac:chgData name="Anneka Singh" userId="0f1214bd-5f2d-4598-9358-4fe045dfd804" providerId="ADAL" clId="{0E702FBE-CA4C-4CF3-8EA9-78CA3358AB64}" dt="2020-11-23T14:33:36.456" v="83" actId="27614"/>
          <ac:picMkLst>
            <pc:docMk/>
            <pc:sldMk cId="2202675050" sldId="611"/>
            <ac:picMk id="5" creationId="{C5F67B1B-7E44-4403-A2A4-052049CE76B8}"/>
          </ac:picMkLst>
        </pc:picChg>
      </pc:sldChg>
    </pc:docChg>
  </pc:docChgLst>
  <pc:docChgLst>
    <pc:chgData name="Temi Pratt" userId="c0c67ab5-fa69-41dd-8a17-bf21a0c3fee0" providerId="ADAL" clId="{644D9AAD-EBEF-42FE-8717-D9BF3C135518}"/>
    <pc:docChg chg="custSel modSld">
      <pc:chgData name="Temi Pratt" userId="c0c67ab5-fa69-41dd-8a17-bf21a0c3fee0" providerId="ADAL" clId="{644D9AAD-EBEF-42FE-8717-D9BF3C135518}" dt="2020-11-20T18:41:33.739" v="210" actId="13926"/>
      <pc:docMkLst>
        <pc:docMk/>
      </pc:docMkLst>
      <pc:sldChg chg="modSp mod">
        <pc:chgData name="Temi Pratt" userId="c0c67ab5-fa69-41dd-8a17-bf21a0c3fee0" providerId="ADAL" clId="{644D9AAD-EBEF-42FE-8717-D9BF3C135518}" dt="2020-11-20T18:41:33.739" v="210" actId="13926"/>
        <pc:sldMkLst>
          <pc:docMk/>
          <pc:sldMk cId="0" sldId="282"/>
        </pc:sldMkLst>
        <pc:spChg chg="mod">
          <ac:chgData name="Temi Pratt" userId="c0c67ab5-fa69-41dd-8a17-bf21a0c3fee0" providerId="ADAL" clId="{644D9AAD-EBEF-42FE-8717-D9BF3C135518}" dt="2020-11-20T18:41:33.739" v="210" actId="13926"/>
          <ac:spMkLst>
            <pc:docMk/>
            <pc:sldMk cId="0" sldId="282"/>
            <ac:spMk id="4" creationId="{00000000-0000-0000-0000-000000000000}"/>
          </ac:spMkLst>
        </pc:spChg>
      </pc:sldChg>
      <pc:sldChg chg="modSp mod">
        <pc:chgData name="Temi Pratt" userId="c0c67ab5-fa69-41dd-8a17-bf21a0c3fee0" providerId="ADAL" clId="{644D9AAD-EBEF-42FE-8717-D9BF3C135518}" dt="2020-11-20T18:37:28.962" v="209" actId="13926"/>
        <pc:sldMkLst>
          <pc:docMk/>
          <pc:sldMk cId="2051698414" sldId="304"/>
        </pc:sldMkLst>
        <pc:spChg chg="mod">
          <ac:chgData name="Temi Pratt" userId="c0c67ab5-fa69-41dd-8a17-bf21a0c3fee0" providerId="ADAL" clId="{644D9AAD-EBEF-42FE-8717-D9BF3C135518}" dt="2020-11-20T18:37:28.962" v="209" actId="13926"/>
          <ac:spMkLst>
            <pc:docMk/>
            <pc:sldMk cId="2051698414" sldId="304"/>
            <ac:spMk id="2" creationId="{00000000-0000-0000-0000-000000000000}"/>
          </ac:spMkLst>
        </pc:spChg>
      </pc:sldChg>
      <pc:sldChg chg="modSp mod">
        <pc:chgData name="Temi Pratt" userId="c0c67ab5-fa69-41dd-8a17-bf21a0c3fee0" providerId="ADAL" clId="{644D9AAD-EBEF-42FE-8717-D9BF3C135518}" dt="2020-11-20T18:34:14.475" v="84" actId="20577"/>
        <pc:sldMkLst>
          <pc:docMk/>
          <pc:sldMk cId="1043667479" sldId="308"/>
        </pc:sldMkLst>
        <pc:spChg chg="mod">
          <ac:chgData name="Temi Pratt" userId="c0c67ab5-fa69-41dd-8a17-bf21a0c3fee0" providerId="ADAL" clId="{644D9AAD-EBEF-42FE-8717-D9BF3C135518}" dt="2020-11-20T18:34:14.475" v="84" actId="20577"/>
          <ac:spMkLst>
            <pc:docMk/>
            <pc:sldMk cId="1043667479" sldId="308"/>
            <ac:spMk id="2" creationId="{00000000-0000-0000-0000-000000000000}"/>
          </ac:spMkLst>
        </pc:spChg>
      </pc:sldChg>
      <pc:sldChg chg="modSp mod">
        <pc:chgData name="Temi Pratt" userId="c0c67ab5-fa69-41dd-8a17-bf21a0c3fee0" providerId="ADAL" clId="{644D9AAD-EBEF-42FE-8717-D9BF3C135518}" dt="2020-11-20T18:27:15.025" v="13" actId="20577"/>
        <pc:sldMkLst>
          <pc:docMk/>
          <pc:sldMk cId="2930356793" sldId="316"/>
        </pc:sldMkLst>
        <pc:spChg chg="mod">
          <ac:chgData name="Temi Pratt" userId="c0c67ab5-fa69-41dd-8a17-bf21a0c3fee0" providerId="ADAL" clId="{644D9AAD-EBEF-42FE-8717-D9BF3C135518}" dt="2020-11-20T18:27:15.025" v="13" actId="20577"/>
          <ac:spMkLst>
            <pc:docMk/>
            <pc:sldMk cId="2930356793" sldId="316"/>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80CDD26-5DBF-4AD7-8D40-2B6C496AD973}"/>
              </a:ext>
            </a:extLst>
          </p:cNvPr>
          <p:cNvSpPr>
            <a:spLocks noGrp="1" noChangeArrowheads="1"/>
          </p:cNvSpPr>
          <p:nvPr>
            <p:ph type="hdr" sz="quarter"/>
          </p:nvPr>
        </p:nvSpPr>
        <p:spPr bwMode="auto">
          <a:xfrm>
            <a:off x="0" y="0"/>
            <a:ext cx="2945077" cy="496729"/>
          </a:xfrm>
          <a:prstGeom prst="rect">
            <a:avLst/>
          </a:prstGeom>
          <a:noFill/>
          <a:ln>
            <a:noFill/>
          </a:ln>
          <a:effectLst/>
        </p:spPr>
        <p:txBody>
          <a:bodyPr vert="horz" wrap="square" lIns="91285" tIns="45642" rIns="91285" bIns="45642" numCol="1" anchor="t" anchorCtr="0" compatLnSpc="1">
            <a:prstTxWarp prst="textNoShape">
              <a:avLst/>
            </a:prstTxWarp>
          </a:bodyPr>
          <a:lstStyle>
            <a:lvl1pPr eaLnBrk="1" hangingPunct="1">
              <a:defRPr sz="1200">
                <a:latin typeface="Arial" charset="0"/>
              </a:defRPr>
            </a:lvl1pPr>
          </a:lstStyle>
          <a:p>
            <a:pPr>
              <a:defRPr/>
            </a:pPr>
            <a:endParaRPr lang="en-GB" dirty="0"/>
          </a:p>
        </p:txBody>
      </p:sp>
      <p:sp>
        <p:nvSpPr>
          <p:cNvPr id="99331" name="Rectangle 3">
            <a:extLst>
              <a:ext uri="{FF2B5EF4-FFF2-40B4-BE49-F238E27FC236}">
                <a16:creationId xmlns:a16="http://schemas.microsoft.com/office/drawing/2014/main" id="{8026B8A7-62D9-4DE1-B960-5008506E367D}"/>
              </a:ext>
            </a:extLst>
          </p:cNvPr>
          <p:cNvSpPr>
            <a:spLocks noGrp="1" noChangeArrowheads="1"/>
          </p:cNvSpPr>
          <p:nvPr>
            <p:ph type="dt" sz="quarter" idx="1"/>
          </p:nvPr>
        </p:nvSpPr>
        <p:spPr bwMode="auto">
          <a:xfrm>
            <a:off x="3851010" y="0"/>
            <a:ext cx="2945076" cy="496729"/>
          </a:xfrm>
          <a:prstGeom prst="rect">
            <a:avLst/>
          </a:prstGeom>
          <a:noFill/>
          <a:ln>
            <a:noFill/>
          </a:ln>
          <a:effectLst/>
        </p:spPr>
        <p:txBody>
          <a:bodyPr vert="horz" wrap="square" lIns="91285" tIns="45642" rIns="91285" bIns="45642" numCol="1" anchor="t" anchorCtr="0" compatLnSpc="1">
            <a:prstTxWarp prst="textNoShape">
              <a:avLst/>
            </a:prstTxWarp>
          </a:bodyPr>
          <a:lstStyle>
            <a:lvl1pPr algn="r" eaLnBrk="1" hangingPunct="1">
              <a:defRPr sz="1200">
                <a:latin typeface="Arial" charset="0"/>
              </a:defRPr>
            </a:lvl1pPr>
          </a:lstStyle>
          <a:p>
            <a:pPr>
              <a:defRPr/>
            </a:pPr>
            <a:endParaRPr lang="en-GB" dirty="0"/>
          </a:p>
        </p:txBody>
      </p:sp>
      <p:sp>
        <p:nvSpPr>
          <p:cNvPr id="99332" name="Rectangle 4">
            <a:extLst>
              <a:ext uri="{FF2B5EF4-FFF2-40B4-BE49-F238E27FC236}">
                <a16:creationId xmlns:a16="http://schemas.microsoft.com/office/drawing/2014/main" id="{18E05749-A0B2-4928-BC29-33BD91C927FB}"/>
              </a:ext>
            </a:extLst>
          </p:cNvPr>
          <p:cNvSpPr>
            <a:spLocks noGrp="1" noChangeArrowheads="1"/>
          </p:cNvSpPr>
          <p:nvPr>
            <p:ph type="ftr" sz="quarter" idx="2"/>
          </p:nvPr>
        </p:nvSpPr>
        <p:spPr bwMode="auto">
          <a:xfrm>
            <a:off x="0" y="9428323"/>
            <a:ext cx="2945077" cy="496728"/>
          </a:xfrm>
          <a:prstGeom prst="rect">
            <a:avLst/>
          </a:prstGeom>
          <a:noFill/>
          <a:ln>
            <a:noFill/>
          </a:ln>
          <a:effectLst/>
        </p:spPr>
        <p:txBody>
          <a:bodyPr vert="horz" wrap="square" lIns="91285" tIns="45642" rIns="91285" bIns="45642" numCol="1" anchor="b" anchorCtr="0" compatLnSpc="1">
            <a:prstTxWarp prst="textNoShape">
              <a:avLst/>
            </a:prstTxWarp>
          </a:bodyPr>
          <a:lstStyle>
            <a:lvl1pPr eaLnBrk="1" hangingPunct="1">
              <a:defRPr sz="1200">
                <a:latin typeface="Arial" charset="0"/>
              </a:defRPr>
            </a:lvl1pPr>
          </a:lstStyle>
          <a:p>
            <a:pPr>
              <a:defRPr/>
            </a:pPr>
            <a:endParaRPr lang="en-GB" dirty="0"/>
          </a:p>
        </p:txBody>
      </p:sp>
      <p:sp>
        <p:nvSpPr>
          <p:cNvPr id="99333" name="Rectangle 5">
            <a:extLst>
              <a:ext uri="{FF2B5EF4-FFF2-40B4-BE49-F238E27FC236}">
                <a16:creationId xmlns:a16="http://schemas.microsoft.com/office/drawing/2014/main" id="{813734A8-104C-43E8-8F31-7EC49C3D34C9}"/>
              </a:ext>
            </a:extLst>
          </p:cNvPr>
          <p:cNvSpPr>
            <a:spLocks noGrp="1" noChangeArrowheads="1"/>
          </p:cNvSpPr>
          <p:nvPr>
            <p:ph type="sldNum" sz="quarter" idx="3"/>
          </p:nvPr>
        </p:nvSpPr>
        <p:spPr bwMode="auto">
          <a:xfrm>
            <a:off x="3851010" y="9428323"/>
            <a:ext cx="2945076" cy="496728"/>
          </a:xfrm>
          <a:prstGeom prst="rect">
            <a:avLst/>
          </a:prstGeom>
          <a:noFill/>
          <a:ln>
            <a:noFill/>
          </a:ln>
          <a:effectLst/>
        </p:spPr>
        <p:txBody>
          <a:bodyPr vert="horz" wrap="square" lIns="91285" tIns="45642" rIns="91285" bIns="45642"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F5FC92E4-2435-443F-BC14-6D5BC78BF20A}" type="slidenum">
              <a:rPr lang="en-GB" altLang="en-US"/>
              <a:pPr>
                <a:defRPr/>
              </a:pPr>
              <a:t>‹#›</a:t>
            </a:fld>
            <a:endParaRPr lang="en-GB" altLang="en-US" dirty="0"/>
          </a:p>
        </p:txBody>
      </p:sp>
    </p:spTree>
    <p:extLst>
      <p:ext uri="{BB962C8B-B14F-4D97-AF65-F5344CB8AC3E}">
        <p14:creationId xmlns:p14="http://schemas.microsoft.com/office/powerpoint/2010/main" val="642182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EBE050-F647-4A09-A806-2C44BB1FDEA3}"/>
              </a:ext>
            </a:extLst>
          </p:cNvPr>
          <p:cNvSpPr>
            <a:spLocks noGrp="1"/>
          </p:cNvSpPr>
          <p:nvPr>
            <p:ph type="hdr" sz="quarter"/>
          </p:nvPr>
        </p:nvSpPr>
        <p:spPr>
          <a:xfrm>
            <a:off x="0" y="0"/>
            <a:ext cx="2945077" cy="496729"/>
          </a:xfrm>
          <a:prstGeom prst="rect">
            <a:avLst/>
          </a:prstGeom>
        </p:spPr>
        <p:txBody>
          <a:bodyPr vert="horz" lIns="91285" tIns="45642" rIns="91285" bIns="45642" rtlCol="0"/>
          <a:lstStyle>
            <a:lvl1pPr algn="l" eaLnBrk="1" hangingPunct="1">
              <a:defRPr sz="1200"/>
            </a:lvl1pPr>
          </a:lstStyle>
          <a:p>
            <a:pPr>
              <a:defRPr/>
            </a:pPr>
            <a:endParaRPr lang="en-GB" dirty="0"/>
          </a:p>
        </p:txBody>
      </p:sp>
      <p:sp>
        <p:nvSpPr>
          <p:cNvPr id="3" name="Date Placeholder 2">
            <a:extLst>
              <a:ext uri="{FF2B5EF4-FFF2-40B4-BE49-F238E27FC236}">
                <a16:creationId xmlns:a16="http://schemas.microsoft.com/office/drawing/2014/main" id="{A387F213-AC66-4444-B74D-4891DF5A5827}"/>
              </a:ext>
            </a:extLst>
          </p:cNvPr>
          <p:cNvSpPr>
            <a:spLocks noGrp="1"/>
          </p:cNvSpPr>
          <p:nvPr>
            <p:ph type="dt" idx="1"/>
          </p:nvPr>
        </p:nvSpPr>
        <p:spPr>
          <a:xfrm>
            <a:off x="3851010" y="0"/>
            <a:ext cx="2945076" cy="496729"/>
          </a:xfrm>
          <a:prstGeom prst="rect">
            <a:avLst/>
          </a:prstGeom>
        </p:spPr>
        <p:txBody>
          <a:bodyPr vert="horz" lIns="91285" tIns="45642" rIns="91285" bIns="45642" rtlCol="0"/>
          <a:lstStyle>
            <a:lvl1pPr algn="r" eaLnBrk="1" hangingPunct="1">
              <a:defRPr sz="1200"/>
            </a:lvl1pPr>
          </a:lstStyle>
          <a:p>
            <a:pPr>
              <a:defRPr/>
            </a:pPr>
            <a:fld id="{9F679D87-6128-40A0-92BD-253D87E8CAF9}" type="datetimeFigureOut">
              <a:rPr lang="en-GB"/>
              <a:pPr>
                <a:defRPr/>
              </a:pPr>
              <a:t>23/11/2020</a:t>
            </a:fld>
            <a:endParaRPr lang="en-GB" dirty="0"/>
          </a:p>
        </p:txBody>
      </p:sp>
      <p:sp>
        <p:nvSpPr>
          <p:cNvPr id="4" name="Slide Image Placeholder 3">
            <a:extLst>
              <a:ext uri="{FF2B5EF4-FFF2-40B4-BE49-F238E27FC236}">
                <a16:creationId xmlns:a16="http://schemas.microsoft.com/office/drawing/2014/main" id="{203C43CD-7F5D-41BD-955F-0B0C738912D8}"/>
              </a:ext>
            </a:extLst>
          </p:cNvPr>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285" tIns="45642" rIns="91285" bIns="45642" rtlCol="0" anchor="ctr"/>
          <a:lstStyle/>
          <a:p>
            <a:pPr lvl="0"/>
            <a:endParaRPr lang="en-GB" noProof="0" dirty="0"/>
          </a:p>
        </p:txBody>
      </p:sp>
      <p:sp>
        <p:nvSpPr>
          <p:cNvPr id="5" name="Notes Placeholder 4">
            <a:extLst>
              <a:ext uri="{FF2B5EF4-FFF2-40B4-BE49-F238E27FC236}">
                <a16:creationId xmlns:a16="http://schemas.microsoft.com/office/drawing/2014/main" id="{C772495D-3968-4FD0-A2DD-5CC29F3D8BBF}"/>
              </a:ext>
            </a:extLst>
          </p:cNvPr>
          <p:cNvSpPr>
            <a:spLocks noGrp="1"/>
          </p:cNvSpPr>
          <p:nvPr>
            <p:ph type="body" sz="quarter" idx="3"/>
          </p:nvPr>
        </p:nvSpPr>
        <p:spPr>
          <a:xfrm>
            <a:off x="680245" y="4714955"/>
            <a:ext cx="5437186" cy="4465797"/>
          </a:xfrm>
          <a:prstGeom prst="rect">
            <a:avLst/>
          </a:prstGeom>
        </p:spPr>
        <p:txBody>
          <a:bodyPr vert="horz" lIns="91285" tIns="45642" rIns="91285" bIns="4564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125F254-99A0-471A-B114-50D4286EE221}"/>
              </a:ext>
            </a:extLst>
          </p:cNvPr>
          <p:cNvSpPr>
            <a:spLocks noGrp="1"/>
          </p:cNvSpPr>
          <p:nvPr>
            <p:ph type="ftr" sz="quarter" idx="4"/>
          </p:nvPr>
        </p:nvSpPr>
        <p:spPr>
          <a:xfrm>
            <a:off x="0" y="9428323"/>
            <a:ext cx="2945077" cy="496728"/>
          </a:xfrm>
          <a:prstGeom prst="rect">
            <a:avLst/>
          </a:prstGeom>
        </p:spPr>
        <p:txBody>
          <a:bodyPr vert="horz" lIns="91285" tIns="45642" rIns="91285" bIns="45642" rtlCol="0" anchor="b"/>
          <a:lstStyle>
            <a:lvl1pPr algn="l" eaLnBrk="1" hangingPunct="1">
              <a:defRPr sz="1200"/>
            </a:lvl1pPr>
          </a:lstStyle>
          <a:p>
            <a:pPr>
              <a:defRPr/>
            </a:pPr>
            <a:endParaRPr lang="en-GB" dirty="0"/>
          </a:p>
        </p:txBody>
      </p:sp>
      <p:sp>
        <p:nvSpPr>
          <p:cNvPr id="7" name="Slide Number Placeholder 6">
            <a:extLst>
              <a:ext uri="{FF2B5EF4-FFF2-40B4-BE49-F238E27FC236}">
                <a16:creationId xmlns:a16="http://schemas.microsoft.com/office/drawing/2014/main" id="{9CD3E8F1-3893-43DE-A5AB-E7861343CE09}"/>
              </a:ext>
            </a:extLst>
          </p:cNvPr>
          <p:cNvSpPr>
            <a:spLocks noGrp="1"/>
          </p:cNvSpPr>
          <p:nvPr>
            <p:ph type="sldNum" sz="quarter" idx="5"/>
          </p:nvPr>
        </p:nvSpPr>
        <p:spPr>
          <a:xfrm>
            <a:off x="3851010" y="9428323"/>
            <a:ext cx="2945076" cy="496728"/>
          </a:xfrm>
          <a:prstGeom prst="rect">
            <a:avLst/>
          </a:prstGeom>
        </p:spPr>
        <p:txBody>
          <a:bodyPr vert="horz" wrap="square" lIns="91285" tIns="45642" rIns="91285" bIns="45642" numCol="1" anchor="b" anchorCtr="0" compatLnSpc="1">
            <a:prstTxWarp prst="textNoShape">
              <a:avLst/>
            </a:prstTxWarp>
          </a:bodyPr>
          <a:lstStyle>
            <a:lvl1pPr algn="r" eaLnBrk="1" hangingPunct="1">
              <a:defRPr sz="1200" smtClean="0"/>
            </a:lvl1pPr>
          </a:lstStyle>
          <a:p>
            <a:pPr>
              <a:defRPr/>
            </a:pPr>
            <a:fld id="{E0F37571-BB1C-43B3-8687-F399F5E0002E}" type="slidenum">
              <a:rPr lang="en-GB" altLang="en-US"/>
              <a:pPr>
                <a:defRPr/>
              </a:pPr>
              <a:t>‹#›</a:t>
            </a:fld>
            <a:endParaRPr lang="en-GB" altLang="en-US" dirty="0"/>
          </a:p>
        </p:txBody>
      </p:sp>
    </p:spTree>
    <p:extLst>
      <p:ext uri="{BB962C8B-B14F-4D97-AF65-F5344CB8AC3E}">
        <p14:creationId xmlns:p14="http://schemas.microsoft.com/office/powerpoint/2010/main" val="3635987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200C7E-0EA2-49F3-9E57-3FFFA549F0B5}"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05063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200C7E-0EA2-49F3-9E57-3FFFA549F0B5}"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303842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200C7E-0EA2-49F3-9E57-3FFFA549F0B5}"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74142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32FF694-FA75-48A6-9E59-E730C616B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35DBE318-6FDC-4EA3-9023-0C3279E7A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4340" name="Slide Number Placeholder 3">
            <a:extLst>
              <a:ext uri="{FF2B5EF4-FFF2-40B4-BE49-F238E27FC236}">
                <a16:creationId xmlns:a16="http://schemas.microsoft.com/office/drawing/2014/main" id="{F2412C15-21BD-40A4-A613-98FEE79827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86A8B7-20FF-49C4-8727-C80FF30CEE23}" type="slidenum">
              <a:rPr lang="en-GB" altLang="en-US">
                <a:latin typeface="Trebuchet MS" panose="020B0603020202020204" pitchFamily="34" charset="0"/>
              </a:rPr>
              <a:pPr>
                <a:spcBef>
                  <a:spcPct val="0"/>
                </a:spcBef>
              </a:pPr>
              <a:t>30</a:t>
            </a:fld>
            <a:endParaRPr lang="en-GB" altLang="en-US" dirty="0">
              <a:latin typeface="Trebuchet MS" panose="020B0603020202020204" pitchFamily="34" charset="0"/>
            </a:endParaRPr>
          </a:p>
        </p:txBody>
      </p:sp>
    </p:spTree>
    <p:extLst>
      <p:ext uri="{BB962C8B-B14F-4D97-AF65-F5344CB8AC3E}">
        <p14:creationId xmlns:p14="http://schemas.microsoft.com/office/powerpoint/2010/main" val="3491789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200C7E-0EA2-49F3-9E57-3FFFA549F0B5}"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318377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EDITABLE ITEMS">
    <p:spTree>
      <p:nvGrpSpPr>
        <p:cNvPr id="1" name=""/>
        <p:cNvGrpSpPr/>
        <p:nvPr/>
      </p:nvGrpSpPr>
      <p:grpSpPr>
        <a:xfrm>
          <a:off x="0" y="0"/>
          <a:ext cx="0" cy="0"/>
          <a:chOff x="0" y="0"/>
          <a:chExt cx="0" cy="0"/>
        </a:xfrm>
      </p:grpSpPr>
      <p:sp>
        <p:nvSpPr>
          <p:cNvPr id="12" name="Text Placeholder 9"/>
          <p:cNvSpPr>
            <a:spLocks noGrp="1"/>
          </p:cNvSpPr>
          <p:nvPr>
            <p:ph type="body" sz="quarter" idx="11" hasCustomPrompt="1"/>
          </p:nvPr>
        </p:nvSpPr>
        <p:spPr>
          <a:xfrm>
            <a:off x="534565" y="3982770"/>
            <a:ext cx="4545209" cy="914400"/>
          </a:xfrm>
          <a:prstGeom prst="rect">
            <a:avLst/>
          </a:prstGeom>
        </p:spPr>
        <p:txBody>
          <a:bodyPr lIns="0" tIns="0" rIns="0" bIns="0"/>
          <a:lstStyle>
            <a:lvl1pPr marL="0" indent="0">
              <a:buFontTx/>
              <a:buNone/>
              <a:defRPr sz="2400" spc="-70" baseline="0">
                <a:solidFill>
                  <a:srgbClr val="FF0000"/>
                </a:solidFill>
                <a:latin typeface="Futura Std Book" charset="0"/>
                <a:ea typeface="Futura Std Book" charset="0"/>
                <a:cs typeface="Futura Std Book" charset="0"/>
              </a:defRPr>
            </a:lvl1pPr>
          </a:lstStyle>
          <a:p>
            <a:pPr lvl="0"/>
            <a:r>
              <a:rPr lang="en-US"/>
              <a:t>Subtitle line</a:t>
            </a:r>
          </a:p>
        </p:txBody>
      </p:sp>
      <p:sp>
        <p:nvSpPr>
          <p:cNvPr id="18" name="Text Placeholder 14"/>
          <p:cNvSpPr>
            <a:spLocks noGrp="1"/>
          </p:cNvSpPr>
          <p:nvPr>
            <p:ph type="body" sz="quarter" idx="12" hasCustomPrompt="1"/>
          </p:nvPr>
        </p:nvSpPr>
        <p:spPr>
          <a:xfrm>
            <a:off x="6567812" y="2325109"/>
            <a:ext cx="1916112" cy="264580"/>
          </a:xfrm>
          <a:prstGeom prst="rect">
            <a:avLst/>
          </a:prstGeom>
        </p:spPr>
        <p:txBody>
          <a:bodyPr lIns="0" tIns="0" rIns="0" bIns="0"/>
          <a:lstStyle>
            <a:lvl1pPr marL="0" indent="0">
              <a:buFontTx/>
              <a:buNone/>
              <a:defRPr sz="1600" b="1" i="0" spc="-20" baseline="0">
                <a:solidFill>
                  <a:srgbClr val="FF0000"/>
                </a:solidFill>
                <a:latin typeface="Futura Std Book" charset="0"/>
                <a:ea typeface="Futura Std Book" charset="0"/>
                <a:cs typeface="Futura Std Book" charset="0"/>
              </a:defRPr>
            </a:lvl1pPr>
          </a:lstStyle>
          <a:p>
            <a:pPr lvl="0"/>
            <a:r>
              <a:rPr lang="en-US"/>
              <a:t>Presenter name</a:t>
            </a:r>
          </a:p>
        </p:txBody>
      </p:sp>
      <p:sp>
        <p:nvSpPr>
          <p:cNvPr id="19" name="Text Placeholder 16"/>
          <p:cNvSpPr>
            <a:spLocks noGrp="1"/>
          </p:cNvSpPr>
          <p:nvPr>
            <p:ph type="body" sz="quarter" idx="13" hasCustomPrompt="1"/>
          </p:nvPr>
        </p:nvSpPr>
        <p:spPr>
          <a:xfrm>
            <a:off x="6567812" y="2596364"/>
            <a:ext cx="1916112" cy="254440"/>
          </a:xfrm>
          <a:prstGeom prst="rect">
            <a:avLst/>
          </a:prstGeom>
        </p:spPr>
        <p:txBody>
          <a:bodyPr lIns="0" tIns="0" rIns="0" bIns="0"/>
          <a:lstStyle>
            <a:lvl1pPr marL="0" indent="0">
              <a:lnSpc>
                <a:spcPct val="100000"/>
              </a:lnSpc>
              <a:buFontTx/>
              <a:buNone/>
              <a:defRPr sz="1600">
                <a:latin typeface="Futura Std Book" charset="0"/>
                <a:ea typeface="Futura Std Book" charset="0"/>
                <a:cs typeface="Futura Std Book" charset="0"/>
              </a:defRPr>
            </a:lvl1pPr>
          </a:lstStyle>
          <a:p>
            <a:pPr lvl="0"/>
            <a:r>
              <a:rPr lang="en-US"/>
              <a:t>Job title</a:t>
            </a:r>
          </a:p>
        </p:txBody>
      </p:sp>
      <p:sp>
        <p:nvSpPr>
          <p:cNvPr id="20" name="Text Placeholder 16"/>
          <p:cNvSpPr>
            <a:spLocks noGrp="1"/>
          </p:cNvSpPr>
          <p:nvPr>
            <p:ph type="body" sz="quarter" idx="14" hasCustomPrompt="1"/>
          </p:nvPr>
        </p:nvSpPr>
        <p:spPr>
          <a:xfrm>
            <a:off x="6567812" y="2850804"/>
            <a:ext cx="1916112" cy="292864"/>
          </a:xfrm>
          <a:prstGeom prst="rect">
            <a:avLst/>
          </a:prstGeom>
        </p:spPr>
        <p:txBody>
          <a:bodyPr lIns="0" tIns="0" rIns="0" bIns="0"/>
          <a:lstStyle>
            <a:lvl1pPr marL="0" indent="0">
              <a:lnSpc>
                <a:spcPct val="100000"/>
              </a:lnSpc>
              <a:buFontTx/>
              <a:buNone/>
              <a:defRPr sz="1600">
                <a:latin typeface="Futura Std Book" charset="0"/>
                <a:ea typeface="Futura Std Book" charset="0"/>
                <a:cs typeface="Futura Std Book" charset="0"/>
              </a:defRPr>
            </a:lvl1pPr>
          </a:lstStyle>
          <a:p>
            <a:pPr lvl="0"/>
            <a:r>
              <a:rPr lang="en-US"/>
              <a:t>DD MM YYYY</a:t>
            </a:r>
          </a:p>
        </p:txBody>
      </p:sp>
      <p:sp>
        <p:nvSpPr>
          <p:cNvPr id="23" name="Text Placeholder 21"/>
          <p:cNvSpPr>
            <a:spLocks noGrp="1"/>
          </p:cNvSpPr>
          <p:nvPr>
            <p:ph type="body" sz="quarter" idx="15" hasCustomPrompt="1"/>
          </p:nvPr>
        </p:nvSpPr>
        <p:spPr>
          <a:xfrm>
            <a:off x="526900" y="2312811"/>
            <a:ext cx="4546600" cy="1669959"/>
          </a:xfrm>
          <a:prstGeom prst="rect">
            <a:avLst/>
          </a:prstGeom>
        </p:spPr>
        <p:txBody>
          <a:bodyPr lIns="0" tIns="0" rIns="0" bIns="0"/>
          <a:lstStyle>
            <a:lvl1pPr marL="0" indent="0">
              <a:buFontTx/>
              <a:buNone/>
              <a:defRPr sz="5200" b="1" i="0">
                <a:solidFill>
                  <a:srgbClr val="FF0000"/>
                </a:solidFill>
                <a:latin typeface="Futura Std Book" charset="0"/>
                <a:ea typeface="Futura Std Book" charset="0"/>
                <a:cs typeface="Futura Std Book" charset="0"/>
              </a:defRPr>
            </a:lvl1pPr>
          </a:lstStyle>
          <a:p>
            <a:pPr lvl="0"/>
            <a:r>
              <a:rPr lang="en-US"/>
              <a:t>Title</a:t>
            </a:r>
          </a:p>
        </p:txBody>
      </p:sp>
    </p:spTree>
    <p:extLst>
      <p:ext uri="{BB962C8B-B14F-4D97-AF65-F5344CB8AC3E}">
        <p14:creationId xmlns:p14="http://schemas.microsoft.com/office/powerpoint/2010/main" val="115370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4DB37506-6139-40CE-8533-C094973AF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688" y="5780088"/>
            <a:ext cx="1270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ctrTitle"/>
          </p:nvPr>
        </p:nvSpPr>
        <p:spPr>
          <a:xfrm>
            <a:off x="914400" y="1524000"/>
            <a:ext cx="7623175" cy="1752600"/>
          </a:xfrm>
          <a:prstGeom prst="rect">
            <a:avLst/>
          </a:prstGeom>
        </p:spPr>
        <p:txBody>
          <a:bodyPr/>
          <a:lstStyle>
            <a:lvl1pPr>
              <a:defRPr sz="5000">
                <a:latin typeface="+mn-lt"/>
              </a:defRPr>
            </a:lvl1pPr>
          </a:lstStyle>
          <a:p>
            <a:pPr lvl="0"/>
            <a:r>
              <a:rPr lang="en-US" altLang="en-US" noProof="0"/>
              <a:t>Click to edit Master title style</a:t>
            </a:r>
          </a:p>
        </p:txBody>
      </p:sp>
      <p:sp>
        <p:nvSpPr>
          <p:cNvPr id="60419" name="Rectangle 3"/>
          <p:cNvSpPr>
            <a:spLocks noGrp="1" noChangeArrowheads="1"/>
          </p:cNvSpPr>
          <p:nvPr>
            <p:ph type="subTitle" idx="1"/>
          </p:nvPr>
        </p:nvSpPr>
        <p:spPr>
          <a:xfrm>
            <a:off x="1981200" y="3962400"/>
            <a:ext cx="6553200" cy="1752600"/>
          </a:xfrm>
          <a:prstGeom prst="rect">
            <a:avLst/>
          </a:prstGeom>
        </p:spPr>
        <p:txBody>
          <a:bodyPr/>
          <a:lstStyle>
            <a:lvl1pPr marL="0" indent="0">
              <a:buFont typeface="Wingdings" pitchFamily="2" charset="2"/>
              <a:buNone/>
              <a:defRPr sz="2800"/>
            </a:lvl1pPr>
          </a:lstStyle>
          <a:p>
            <a:pPr lvl="0"/>
            <a:r>
              <a:rPr lang="en-US" altLang="en-US" noProof="0"/>
              <a:t>Click to edit Master subtitle style</a:t>
            </a:r>
          </a:p>
        </p:txBody>
      </p:sp>
      <p:sp>
        <p:nvSpPr>
          <p:cNvPr id="7" name="Rectangle 4">
            <a:extLst>
              <a:ext uri="{FF2B5EF4-FFF2-40B4-BE49-F238E27FC236}">
                <a16:creationId xmlns:a16="http://schemas.microsoft.com/office/drawing/2014/main" id="{A67F017D-4E3D-4A3D-967F-722BF933AFB7}"/>
              </a:ext>
            </a:extLst>
          </p:cNvPr>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BE245E45-6C68-4BA1-9C8E-92FD74929817}"/>
              </a:ext>
            </a:extLst>
          </p:cNvPr>
          <p:cNvSpPr>
            <a:spLocks noGrp="1" noChangeArrowheads="1"/>
          </p:cNvSpPr>
          <p:nvPr>
            <p:ph type="ftr" sz="quarter" idx="11"/>
          </p:nvPr>
        </p:nvSpPr>
        <p:spPr>
          <a:xfrm>
            <a:off x="3124200" y="6243638"/>
            <a:ext cx="2895600" cy="457200"/>
          </a:xfrm>
          <a:prstGeom prst="rect">
            <a:avLst/>
          </a:prstGeom>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F962E4D8-2544-4369-AF4D-253F08E61715}"/>
              </a:ext>
            </a:extLst>
          </p:cNvPr>
          <p:cNvSpPr>
            <a:spLocks noGrp="1" noChangeArrowheads="1"/>
          </p:cNvSpPr>
          <p:nvPr>
            <p:ph type="sldNum" sz="quarter" idx="12"/>
          </p:nvPr>
        </p:nvSpPr>
        <p:spPr>
          <a:xfrm>
            <a:off x="6553200" y="6243638"/>
            <a:ext cx="2133600" cy="457200"/>
          </a:xfrm>
          <a:prstGeom prst="rect">
            <a:avLst/>
          </a:prstGeom>
        </p:spPr>
        <p:txBody>
          <a:bodyPr/>
          <a:lstStyle>
            <a:lvl1pPr>
              <a:defRPr smtClean="0"/>
            </a:lvl1pPr>
          </a:lstStyle>
          <a:p>
            <a:pPr>
              <a:defRPr/>
            </a:pPr>
            <a:fld id="{5B6229CB-269C-4711-975B-C58CF04AF6CB}" type="slidenum">
              <a:rPr lang="en-US" altLang="en-US"/>
              <a:pPr>
                <a:defRPr/>
              </a:pPr>
              <a:t>‹#›</a:t>
            </a:fld>
            <a:endParaRPr lang="en-US" altLang="en-US" dirty="0"/>
          </a:p>
        </p:txBody>
      </p:sp>
    </p:spTree>
    <p:extLst>
      <p:ext uri="{BB962C8B-B14F-4D97-AF65-F5344CB8AC3E}">
        <p14:creationId xmlns:p14="http://schemas.microsoft.com/office/powerpoint/2010/main" val="413669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a:xfrm>
            <a:off x="467544" y="1340768"/>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19500C-29FD-4F89-BC5B-668F5DE91397}"/>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1388F3EF-A61F-472F-8092-B4190A9C208C}"/>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414076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EDITABLE ITEMS">
    <p:spTree>
      <p:nvGrpSpPr>
        <p:cNvPr id="1" name=""/>
        <p:cNvGrpSpPr/>
        <p:nvPr/>
      </p:nvGrpSpPr>
      <p:grpSpPr>
        <a:xfrm>
          <a:off x="0" y="0"/>
          <a:ext cx="0" cy="0"/>
          <a:chOff x="0" y="0"/>
          <a:chExt cx="0" cy="0"/>
        </a:xfrm>
      </p:grpSpPr>
      <p:sp>
        <p:nvSpPr>
          <p:cNvPr id="12" name="Text Placeholder 9"/>
          <p:cNvSpPr>
            <a:spLocks noGrp="1"/>
          </p:cNvSpPr>
          <p:nvPr>
            <p:ph type="body" sz="quarter" idx="11" hasCustomPrompt="1"/>
          </p:nvPr>
        </p:nvSpPr>
        <p:spPr>
          <a:xfrm>
            <a:off x="534565" y="3982770"/>
            <a:ext cx="4545209" cy="914400"/>
          </a:xfrm>
          <a:prstGeom prst="rect">
            <a:avLst/>
          </a:prstGeom>
        </p:spPr>
        <p:txBody>
          <a:bodyPr lIns="0" tIns="0" rIns="0" bIns="0"/>
          <a:lstStyle>
            <a:lvl1pPr marL="0" indent="0">
              <a:buFontTx/>
              <a:buNone/>
              <a:defRPr sz="2400" spc="-70" baseline="0">
                <a:solidFill>
                  <a:srgbClr val="FF0000"/>
                </a:solidFill>
                <a:latin typeface="Futura Std Book" charset="0"/>
                <a:ea typeface="Futura Std Book" charset="0"/>
                <a:cs typeface="Futura Std Book" charset="0"/>
              </a:defRPr>
            </a:lvl1pPr>
          </a:lstStyle>
          <a:p>
            <a:pPr lvl="0"/>
            <a:r>
              <a:rPr lang="en-US"/>
              <a:t>Subtitle line</a:t>
            </a:r>
          </a:p>
        </p:txBody>
      </p:sp>
      <p:sp>
        <p:nvSpPr>
          <p:cNvPr id="18" name="Text Placeholder 14"/>
          <p:cNvSpPr>
            <a:spLocks noGrp="1"/>
          </p:cNvSpPr>
          <p:nvPr>
            <p:ph type="body" sz="quarter" idx="12" hasCustomPrompt="1"/>
          </p:nvPr>
        </p:nvSpPr>
        <p:spPr>
          <a:xfrm>
            <a:off x="6567812" y="2325109"/>
            <a:ext cx="1916112" cy="264580"/>
          </a:xfrm>
          <a:prstGeom prst="rect">
            <a:avLst/>
          </a:prstGeom>
        </p:spPr>
        <p:txBody>
          <a:bodyPr lIns="0" tIns="0" rIns="0" bIns="0"/>
          <a:lstStyle>
            <a:lvl1pPr marL="0" indent="0">
              <a:buFontTx/>
              <a:buNone/>
              <a:defRPr sz="1600" b="1" i="0" spc="-20" baseline="0">
                <a:solidFill>
                  <a:srgbClr val="FF0000"/>
                </a:solidFill>
                <a:latin typeface="Futura Std Book" charset="0"/>
                <a:ea typeface="Futura Std Book" charset="0"/>
                <a:cs typeface="Futura Std Book" charset="0"/>
              </a:defRPr>
            </a:lvl1pPr>
          </a:lstStyle>
          <a:p>
            <a:pPr lvl="0"/>
            <a:r>
              <a:rPr lang="en-US"/>
              <a:t>Presenter name</a:t>
            </a:r>
          </a:p>
        </p:txBody>
      </p:sp>
      <p:sp>
        <p:nvSpPr>
          <p:cNvPr id="19" name="Text Placeholder 16"/>
          <p:cNvSpPr>
            <a:spLocks noGrp="1"/>
          </p:cNvSpPr>
          <p:nvPr>
            <p:ph type="body" sz="quarter" idx="13" hasCustomPrompt="1"/>
          </p:nvPr>
        </p:nvSpPr>
        <p:spPr>
          <a:xfrm>
            <a:off x="6567812" y="2596364"/>
            <a:ext cx="1916112" cy="254440"/>
          </a:xfrm>
          <a:prstGeom prst="rect">
            <a:avLst/>
          </a:prstGeom>
        </p:spPr>
        <p:txBody>
          <a:bodyPr lIns="0" tIns="0" rIns="0" bIns="0"/>
          <a:lstStyle>
            <a:lvl1pPr marL="0" indent="0">
              <a:lnSpc>
                <a:spcPct val="100000"/>
              </a:lnSpc>
              <a:buFontTx/>
              <a:buNone/>
              <a:defRPr sz="1600">
                <a:latin typeface="Futura Std Book" charset="0"/>
                <a:ea typeface="Futura Std Book" charset="0"/>
                <a:cs typeface="Futura Std Book" charset="0"/>
              </a:defRPr>
            </a:lvl1pPr>
          </a:lstStyle>
          <a:p>
            <a:pPr lvl="0"/>
            <a:r>
              <a:rPr lang="en-US"/>
              <a:t>Job title</a:t>
            </a:r>
          </a:p>
        </p:txBody>
      </p:sp>
      <p:sp>
        <p:nvSpPr>
          <p:cNvPr id="20" name="Text Placeholder 16"/>
          <p:cNvSpPr>
            <a:spLocks noGrp="1"/>
          </p:cNvSpPr>
          <p:nvPr>
            <p:ph type="body" sz="quarter" idx="14" hasCustomPrompt="1"/>
          </p:nvPr>
        </p:nvSpPr>
        <p:spPr>
          <a:xfrm>
            <a:off x="6567812" y="2850804"/>
            <a:ext cx="1916112" cy="292864"/>
          </a:xfrm>
          <a:prstGeom prst="rect">
            <a:avLst/>
          </a:prstGeom>
        </p:spPr>
        <p:txBody>
          <a:bodyPr lIns="0" tIns="0" rIns="0" bIns="0"/>
          <a:lstStyle>
            <a:lvl1pPr marL="0" indent="0">
              <a:lnSpc>
                <a:spcPct val="100000"/>
              </a:lnSpc>
              <a:buFontTx/>
              <a:buNone/>
              <a:defRPr sz="1600">
                <a:latin typeface="Futura Std Book" charset="0"/>
                <a:ea typeface="Futura Std Book" charset="0"/>
                <a:cs typeface="Futura Std Book" charset="0"/>
              </a:defRPr>
            </a:lvl1pPr>
          </a:lstStyle>
          <a:p>
            <a:pPr lvl="0"/>
            <a:r>
              <a:rPr lang="en-US"/>
              <a:t>DD MM YYYY</a:t>
            </a:r>
          </a:p>
        </p:txBody>
      </p:sp>
      <p:sp>
        <p:nvSpPr>
          <p:cNvPr id="23" name="Text Placeholder 21"/>
          <p:cNvSpPr>
            <a:spLocks noGrp="1"/>
          </p:cNvSpPr>
          <p:nvPr>
            <p:ph type="body" sz="quarter" idx="15" hasCustomPrompt="1"/>
          </p:nvPr>
        </p:nvSpPr>
        <p:spPr>
          <a:xfrm>
            <a:off x="526900" y="2312811"/>
            <a:ext cx="4546600" cy="1669959"/>
          </a:xfrm>
          <a:prstGeom prst="rect">
            <a:avLst/>
          </a:prstGeom>
        </p:spPr>
        <p:txBody>
          <a:bodyPr lIns="0" tIns="0" rIns="0" bIns="0"/>
          <a:lstStyle>
            <a:lvl1pPr marL="0" indent="0">
              <a:buFontTx/>
              <a:buNone/>
              <a:defRPr sz="5200" b="1" i="0">
                <a:solidFill>
                  <a:srgbClr val="FF0000"/>
                </a:solidFill>
                <a:latin typeface="Futura Std Book" charset="0"/>
                <a:ea typeface="Futura Std Book" charset="0"/>
                <a:cs typeface="Futura Std Book" charset="0"/>
              </a:defRPr>
            </a:lvl1pPr>
          </a:lstStyle>
          <a:p>
            <a:pPr lvl="0"/>
            <a:r>
              <a:rPr lang="en-US"/>
              <a:t>Title</a:t>
            </a:r>
          </a:p>
        </p:txBody>
      </p:sp>
    </p:spTree>
    <p:extLst>
      <p:ext uri="{BB962C8B-B14F-4D97-AF65-F5344CB8AC3E}">
        <p14:creationId xmlns:p14="http://schemas.microsoft.com/office/powerpoint/2010/main" val="364238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hank you slide">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534988" y="4162978"/>
            <a:ext cx="4545012" cy="687387"/>
          </a:xfrm>
          <a:prstGeom prst="rect">
            <a:avLst/>
          </a:prstGeom>
        </p:spPr>
        <p:txBody>
          <a:bodyPr lIns="0" tIns="0" rIns="0" bIns="0"/>
          <a:lstStyle>
            <a:lvl1pPr marL="0" indent="0">
              <a:spcBef>
                <a:spcPts val="0"/>
              </a:spcBef>
              <a:buFontTx/>
              <a:buNone/>
              <a:defRPr sz="1600">
                <a:latin typeface="Futura Std Book" charset="0"/>
                <a:ea typeface="Futura Std Book" charset="0"/>
                <a:cs typeface="Futura Std Book" charset="0"/>
              </a:defRPr>
            </a:lvl1pPr>
          </a:lstStyle>
          <a:p>
            <a:pPr lvl="0"/>
            <a:r>
              <a:rPr lang="en-US"/>
              <a:t>Contact name and</a:t>
            </a:r>
            <a:br>
              <a:rPr lang="en-US"/>
            </a:br>
            <a:r>
              <a:rPr lang="en-US"/>
              <a:t>email address or name</a:t>
            </a:r>
          </a:p>
        </p:txBody>
      </p:sp>
      <p:sp>
        <p:nvSpPr>
          <p:cNvPr id="11" name="Text Placeholder 21"/>
          <p:cNvSpPr>
            <a:spLocks noGrp="1"/>
          </p:cNvSpPr>
          <p:nvPr>
            <p:ph type="body" sz="quarter" idx="16" hasCustomPrompt="1"/>
          </p:nvPr>
        </p:nvSpPr>
        <p:spPr>
          <a:xfrm>
            <a:off x="526900" y="2312811"/>
            <a:ext cx="4546600" cy="1669959"/>
          </a:xfrm>
          <a:prstGeom prst="rect">
            <a:avLst/>
          </a:prstGeom>
        </p:spPr>
        <p:txBody>
          <a:bodyPr lIns="0" tIns="0" rIns="0" bIns="0"/>
          <a:lstStyle>
            <a:lvl1pPr marL="0" indent="0">
              <a:buFontTx/>
              <a:buNone/>
              <a:defRPr sz="5200" b="1" i="0">
                <a:solidFill>
                  <a:srgbClr val="FF0000"/>
                </a:solidFill>
                <a:latin typeface="Futura Std Book" charset="0"/>
                <a:ea typeface="Futura Std Book" charset="0"/>
                <a:cs typeface="Futura Std Book" charset="0"/>
              </a:defRPr>
            </a:lvl1pPr>
          </a:lstStyle>
          <a:p>
            <a:pPr lvl="0"/>
            <a:r>
              <a:rPr lang="en-US"/>
              <a:t>Thank you</a:t>
            </a:r>
          </a:p>
        </p:txBody>
      </p:sp>
    </p:spTree>
    <p:extLst>
      <p:ext uri="{BB962C8B-B14F-4D97-AF65-F5344CB8AC3E}">
        <p14:creationId xmlns:p14="http://schemas.microsoft.com/office/powerpoint/2010/main" val="144383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4DB37506-6139-40CE-8533-C094973AF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688" y="5780088"/>
            <a:ext cx="1270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ctrTitle"/>
          </p:nvPr>
        </p:nvSpPr>
        <p:spPr>
          <a:xfrm>
            <a:off x="914400" y="1524000"/>
            <a:ext cx="7623175" cy="1752600"/>
          </a:xfrm>
          <a:prstGeom prst="rect">
            <a:avLst/>
          </a:prstGeom>
        </p:spPr>
        <p:txBody>
          <a:bodyPr/>
          <a:lstStyle>
            <a:lvl1pPr>
              <a:defRPr sz="5000">
                <a:latin typeface="+mn-lt"/>
              </a:defRPr>
            </a:lvl1pPr>
          </a:lstStyle>
          <a:p>
            <a:pPr lvl="0"/>
            <a:r>
              <a:rPr lang="en-US" altLang="en-US" noProof="0"/>
              <a:t>Click to edit Master title style</a:t>
            </a:r>
          </a:p>
        </p:txBody>
      </p:sp>
      <p:sp>
        <p:nvSpPr>
          <p:cNvPr id="60419" name="Rectangle 3"/>
          <p:cNvSpPr>
            <a:spLocks noGrp="1" noChangeArrowheads="1"/>
          </p:cNvSpPr>
          <p:nvPr>
            <p:ph type="subTitle" idx="1"/>
          </p:nvPr>
        </p:nvSpPr>
        <p:spPr>
          <a:xfrm>
            <a:off x="1981200" y="3962400"/>
            <a:ext cx="6553200" cy="1752600"/>
          </a:xfrm>
          <a:prstGeom prst="rect">
            <a:avLst/>
          </a:prstGeom>
        </p:spPr>
        <p:txBody>
          <a:bodyPr/>
          <a:lstStyle>
            <a:lvl1pPr marL="0" indent="0">
              <a:buFont typeface="Wingdings" pitchFamily="2" charset="2"/>
              <a:buNone/>
              <a:defRPr sz="2800"/>
            </a:lvl1pPr>
          </a:lstStyle>
          <a:p>
            <a:pPr lvl="0"/>
            <a:r>
              <a:rPr lang="en-US" altLang="en-US" noProof="0"/>
              <a:t>Click to edit Master subtitle style</a:t>
            </a:r>
          </a:p>
        </p:txBody>
      </p:sp>
      <p:sp>
        <p:nvSpPr>
          <p:cNvPr id="7" name="Rectangle 4">
            <a:extLst>
              <a:ext uri="{FF2B5EF4-FFF2-40B4-BE49-F238E27FC236}">
                <a16:creationId xmlns:a16="http://schemas.microsoft.com/office/drawing/2014/main" id="{A67F017D-4E3D-4A3D-967F-722BF933AFB7}"/>
              </a:ext>
            </a:extLst>
          </p:cNvPr>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BE245E45-6C68-4BA1-9C8E-92FD74929817}"/>
              </a:ext>
            </a:extLst>
          </p:cNvPr>
          <p:cNvSpPr>
            <a:spLocks noGrp="1" noChangeArrowheads="1"/>
          </p:cNvSpPr>
          <p:nvPr>
            <p:ph type="ftr" sz="quarter" idx="11"/>
          </p:nvPr>
        </p:nvSpPr>
        <p:spPr>
          <a:xfrm>
            <a:off x="3124200" y="6243638"/>
            <a:ext cx="2895600" cy="457200"/>
          </a:xfrm>
          <a:prstGeom prst="rect">
            <a:avLst/>
          </a:prstGeom>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F962E4D8-2544-4369-AF4D-253F08E61715}"/>
              </a:ext>
            </a:extLst>
          </p:cNvPr>
          <p:cNvSpPr>
            <a:spLocks noGrp="1" noChangeArrowheads="1"/>
          </p:cNvSpPr>
          <p:nvPr>
            <p:ph type="sldNum" sz="quarter" idx="12"/>
          </p:nvPr>
        </p:nvSpPr>
        <p:spPr>
          <a:xfrm>
            <a:off x="6553200" y="6243638"/>
            <a:ext cx="2133600" cy="457200"/>
          </a:xfrm>
          <a:prstGeom prst="rect">
            <a:avLst/>
          </a:prstGeom>
        </p:spPr>
        <p:txBody>
          <a:bodyPr/>
          <a:lstStyle>
            <a:lvl1pPr>
              <a:defRPr smtClean="0"/>
            </a:lvl1pPr>
          </a:lstStyle>
          <a:p>
            <a:pPr>
              <a:defRPr/>
            </a:pPr>
            <a:fld id="{5B6229CB-269C-4711-975B-C58CF04AF6CB}" type="slidenum">
              <a:rPr lang="en-US" altLang="en-US"/>
              <a:pPr>
                <a:defRPr/>
              </a:pPr>
              <a:t>‹#›</a:t>
            </a:fld>
            <a:endParaRPr lang="en-US" altLang="en-US" dirty="0"/>
          </a:p>
        </p:txBody>
      </p:sp>
    </p:spTree>
    <p:extLst>
      <p:ext uri="{BB962C8B-B14F-4D97-AF65-F5344CB8AC3E}">
        <p14:creationId xmlns:p14="http://schemas.microsoft.com/office/powerpoint/2010/main" val="252079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a:xfrm>
            <a:off x="467544" y="1340768"/>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19500C-29FD-4F89-BC5B-668F5DE91397}"/>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1388F3EF-A61F-472F-8092-B4190A9C208C}"/>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141567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Text Slide - BULLETED LIS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7325"/>
            <a:ext cx="8059738" cy="4435475"/>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introductory line followed by bullet points here:</a:t>
            </a:r>
          </a:p>
          <a:p>
            <a:pPr lvl="1"/>
            <a:r>
              <a:rPr lang="en-US"/>
              <a:t>bullet point level 1</a:t>
            </a:r>
          </a:p>
          <a:p>
            <a:pPr marL="732155" marR="5080" lvl="1" indent="-287655">
              <a:lnSpc>
                <a:spcPct val="104200"/>
              </a:lnSpc>
              <a:spcBef>
                <a:spcPts val="1130"/>
              </a:spcBef>
              <a:buChar char="–"/>
              <a:tabLst>
                <a:tab pos="732155" algn="l"/>
                <a:tab pos="732790" algn="l"/>
              </a:tabLst>
            </a:pPr>
            <a:r>
              <a:rPr lang="en-US" spc="-15">
                <a:solidFill>
                  <a:srgbClr val="3C3C3B"/>
                </a:solidFill>
                <a:latin typeface="FuturaStd-Book"/>
                <a:cs typeface="FuturaStd-Book"/>
              </a:rPr>
              <a:t>bullet point level 2</a:t>
            </a:r>
            <a:endParaRPr lang="en-US">
              <a:latin typeface="FuturaStd-Book"/>
              <a:cs typeface="FuturaStd-Book"/>
            </a:endParaRP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Bulleted list</a:t>
            </a:r>
          </a:p>
        </p:txBody>
      </p:sp>
    </p:spTree>
    <p:extLst>
      <p:ext uri="{BB962C8B-B14F-4D97-AF65-F5344CB8AC3E}">
        <p14:creationId xmlns:p14="http://schemas.microsoft.com/office/powerpoint/2010/main" val="280538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Text Slide - LARGE IMAG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Large image</a:t>
            </a:r>
          </a:p>
        </p:txBody>
      </p:sp>
      <p:sp>
        <p:nvSpPr>
          <p:cNvPr id="4" name="Picture Placeholder 2"/>
          <p:cNvSpPr>
            <a:spLocks noGrp="1"/>
          </p:cNvSpPr>
          <p:nvPr>
            <p:ph type="pic" sz="quarter" idx="10" hasCustomPrompt="1"/>
          </p:nvPr>
        </p:nvSpPr>
        <p:spPr>
          <a:xfrm>
            <a:off x="540000" y="1440000"/>
            <a:ext cx="8063999" cy="4680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2966423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Text Slide - TEXT AND IMAG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8000"/>
            <a:ext cx="3819600" cy="4212000"/>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paragraphs of text here.</a:t>
            </a: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Text and image</a:t>
            </a:r>
          </a:p>
        </p:txBody>
      </p:sp>
      <p:sp>
        <p:nvSpPr>
          <p:cNvPr id="4" name="Picture Placeholder 2"/>
          <p:cNvSpPr>
            <a:spLocks noGrp="1"/>
          </p:cNvSpPr>
          <p:nvPr>
            <p:ph type="pic" sz="quarter" idx="11" hasCustomPrompt="1"/>
          </p:nvPr>
        </p:nvSpPr>
        <p:spPr>
          <a:xfrm>
            <a:off x="4643999" y="1458000"/>
            <a:ext cx="3960000" cy="4212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4167122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Divider Slide - EDITABLE ITEMS">
    <p:spTree>
      <p:nvGrpSpPr>
        <p:cNvPr id="1" name=""/>
        <p:cNvGrpSpPr/>
        <p:nvPr/>
      </p:nvGrpSpPr>
      <p:grpSpPr>
        <a:xfrm>
          <a:off x="0" y="0"/>
          <a:ext cx="0" cy="0"/>
          <a:chOff x="0" y="0"/>
          <a:chExt cx="0" cy="0"/>
        </a:xfrm>
      </p:grpSpPr>
      <p:sp>
        <p:nvSpPr>
          <p:cNvPr id="22" name="Text Placeholder 20"/>
          <p:cNvSpPr>
            <a:spLocks noGrp="1"/>
          </p:cNvSpPr>
          <p:nvPr>
            <p:ph type="body" sz="quarter" idx="10" hasCustomPrompt="1"/>
          </p:nvPr>
        </p:nvSpPr>
        <p:spPr>
          <a:xfrm>
            <a:off x="533973" y="2113568"/>
            <a:ext cx="5025845" cy="3232668"/>
          </a:xfrm>
          <a:prstGeom prst="rect">
            <a:avLst/>
          </a:prstGeom>
        </p:spPr>
        <p:txBody>
          <a:bodyPr lIns="0" tIns="0" rIns="0" bIns="0"/>
          <a:lstStyle>
            <a:lvl1pPr marL="0" indent="0">
              <a:buFontTx/>
              <a:buNone/>
              <a:defRPr sz="6300" b="1" i="0" spc="-150" baseline="0">
                <a:solidFill>
                  <a:schemeClr val="bg1"/>
                </a:solidFill>
                <a:latin typeface="Futura Std Book" charset="0"/>
                <a:ea typeface="Futura Std Book" charset="0"/>
                <a:cs typeface="Futura Std Book" charset="0"/>
              </a:defRPr>
            </a:lvl1pPr>
          </a:lstStyle>
          <a:p>
            <a:pPr lvl="0"/>
            <a:r>
              <a:rPr lang="en-US"/>
              <a:t>Divider</a:t>
            </a:r>
          </a:p>
        </p:txBody>
      </p:sp>
    </p:spTree>
    <p:extLst>
      <p:ext uri="{BB962C8B-B14F-4D97-AF65-F5344CB8AC3E}">
        <p14:creationId xmlns:p14="http://schemas.microsoft.com/office/powerpoint/2010/main" val="158869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hank you slide">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534988" y="4162978"/>
            <a:ext cx="4545012" cy="687387"/>
          </a:xfrm>
          <a:prstGeom prst="rect">
            <a:avLst/>
          </a:prstGeom>
        </p:spPr>
        <p:txBody>
          <a:bodyPr lIns="0" tIns="0" rIns="0" bIns="0"/>
          <a:lstStyle>
            <a:lvl1pPr marL="0" indent="0">
              <a:spcBef>
                <a:spcPts val="0"/>
              </a:spcBef>
              <a:buFontTx/>
              <a:buNone/>
              <a:defRPr sz="1600">
                <a:latin typeface="Futura Std Book" charset="0"/>
                <a:ea typeface="Futura Std Book" charset="0"/>
                <a:cs typeface="Futura Std Book" charset="0"/>
              </a:defRPr>
            </a:lvl1pPr>
          </a:lstStyle>
          <a:p>
            <a:pPr lvl="0"/>
            <a:r>
              <a:rPr lang="en-US"/>
              <a:t>Contact name and</a:t>
            </a:r>
            <a:br>
              <a:rPr lang="en-US"/>
            </a:br>
            <a:r>
              <a:rPr lang="en-US"/>
              <a:t>email address or name</a:t>
            </a:r>
          </a:p>
        </p:txBody>
      </p:sp>
      <p:sp>
        <p:nvSpPr>
          <p:cNvPr id="11" name="Text Placeholder 21"/>
          <p:cNvSpPr>
            <a:spLocks noGrp="1"/>
          </p:cNvSpPr>
          <p:nvPr>
            <p:ph type="body" sz="quarter" idx="16" hasCustomPrompt="1"/>
          </p:nvPr>
        </p:nvSpPr>
        <p:spPr>
          <a:xfrm>
            <a:off x="526900" y="2312811"/>
            <a:ext cx="4546600" cy="1669959"/>
          </a:xfrm>
          <a:prstGeom prst="rect">
            <a:avLst/>
          </a:prstGeom>
        </p:spPr>
        <p:txBody>
          <a:bodyPr lIns="0" tIns="0" rIns="0" bIns="0"/>
          <a:lstStyle>
            <a:lvl1pPr marL="0" indent="0">
              <a:buFontTx/>
              <a:buNone/>
              <a:defRPr sz="5200" b="1" i="0">
                <a:solidFill>
                  <a:srgbClr val="FF0000"/>
                </a:solidFill>
                <a:latin typeface="Futura Std Book" charset="0"/>
                <a:ea typeface="Futura Std Book" charset="0"/>
                <a:cs typeface="Futura Std Book" charset="0"/>
              </a:defRPr>
            </a:lvl1pPr>
          </a:lstStyle>
          <a:p>
            <a:pPr lvl="0"/>
            <a:r>
              <a:rPr lang="en-US"/>
              <a:t>Thank you</a:t>
            </a:r>
          </a:p>
        </p:txBody>
      </p:sp>
    </p:spTree>
    <p:extLst>
      <p:ext uri="{BB962C8B-B14F-4D97-AF65-F5344CB8AC3E}">
        <p14:creationId xmlns:p14="http://schemas.microsoft.com/office/powerpoint/2010/main" val="4235481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4DB37506-6139-40CE-8533-C094973AF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688" y="5780088"/>
            <a:ext cx="1270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ctrTitle"/>
          </p:nvPr>
        </p:nvSpPr>
        <p:spPr>
          <a:xfrm>
            <a:off x="914400" y="1524000"/>
            <a:ext cx="7623175" cy="1752600"/>
          </a:xfrm>
          <a:prstGeom prst="rect">
            <a:avLst/>
          </a:prstGeom>
        </p:spPr>
        <p:txBody>
          <a:bodyPr/>
          <a:lstStyle>
            <a:lvl1pPr>
              <a:defRPr sz="5000">
                <a:latin typeface="+mn-lt"/>
              </a:defRPr>
            </a:lvl1pPr>
          </a:lstStyle>
          <a:p>
            <a:pPr lvl="0"/>
            <a:r>
              <a:rPr lang="en-US" altLang="en-US" noProof="0"/>
              <a:t>Click to edit Master title style</a:t>
            </a:r>
          </a:p>
        </p:txBody>
      </p:sp>
      <p:sp>
        <p:nvSpPr>
          <p:cNvPr id="60419" name="Rectangle 3"/>
          <p:cNvSpPr>
            <a:spLocks noGrp="1" noChangeArrowheads="1"/>
          </p:cNvSpPr>
          <p:nvPr>
            <p:ph type="subTitle" idx="1"/>
          </p:nvPr>
        </p:nvSpPr>
        <p:spPr>
          <a:xfrm>
            <a:off x="1981200" y="3962400"/>
            <a:ext cx="6553200" cy="1752600"/>
          </a:xfrm>
          <a:prstGeom prst="rect">
            <a:avLst/>
          </a:prstGeom>
        </p:spPr>
        <p:txBody>
          <a:bodyPr/>
          <a:lstStyle>
            <a:lvl1pPr marL="0" indent="0">
              <a:buFont typeface="Wingdings" pitchFamily="2" charset="2"/>
              <a:buNone/>
              <a:defRPr sz="2800"/>
            </a:lvl1pPr>
          </a:lstStyle>
          <a:p>
            <a:pPr lvl="0"/>
            <a:r>
              <a:rPr lang="en-US" altLang="en-US" noProof="0"/>
              <a:t>Click to edit Master subtitle style</a:t>
            </a:r>
          </a:p>
        </p:txBody>
      </p:sp>
      <p:sp>
        <p:nvSpPr>
          <p:cNvPr id="7" name="Rectangle 4">
            <a:extLst>
              <a:ext uri="{FF2B5EF4-FFF2-40B4-BE49-F238E27FC236}">
                <a16:creationId xmlns:a16="http://schemas.microsoft.com/office/drawing/2014/main" id="{A67F017D-4E3D-4A3D-967F-722BF933AFB7}"/>
              </a:ext>
            </a:extLst>
          </p:cNvPr>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BE245E45-6C68-4BA1-9C8E-92FD74929817}"/>
              </a:ext>
            </a:extLst>
          </p:cNvPr>
          <p:cNvSpPr>
            <a:spLocks noGrp="1" noChangeArrowheads="1"/>
          </p:cNvSpPr>
          <p:nvPr>
            <p:ph type="ftr" sz="quarter" idx="11"/>
          </p:nvPr>
        </p:nvSpPr>
        <p:spPr>
          <a:xfrm>
            <a:off x="3124200" y="6243638"/>
            <a:ext cx="2895600" cy="457200"/>
          </a:xfrm>
          <a:prstGeom prst="rect">
            <a:avLst/>
          </a:prstGeom>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F962E4D8-2544-4369-AF4D-253F08E61715}"/>
              </a:ext>
            </a:extLst>
          </p:cNvPr>
          <p:cNvSpPr>
            <a:spLocks noGrp="1" noChangeArrowheads="1"/>
          </p:cNvSpPr>
          <p:nvPr>
            <p:ph type="sldNum" sz="quarter" idx="12"/>
          </p:nvPr>
        </p:nvSpPr>
        <p:spPr>
          <a:xfrm>
            <a:off x="6553200" y="6243638"/>
            <a:ext cx="2133600" cy="457200"/>
          </a:xfrm>
          <a:prstGeom prst="rect">
            <a:avLst/>
          </a:prstGeom>
        </p:spPr>
        <p:txBody>
          <a:bodyPr/>
          <a:lstStyle>
            <a:lvl1pPr>
              <a:defRPr smtClean="0"/>
            </a:lvl1pPr>
          </a:lstStyle>
          <a:p>
            <a:pPr>
              <a:defRPr/>
            </a:pPr>
            <a:fld id="{5B6229CB-269C-4711-975B-C58CF04AF6CB}" type="slidenum">
              <a:rPr lang="en-US" altLang="en-US"/>
              <a:pPr>
                <a:defRPr/>
              </a:pPr>
              <a:t>‹#›</a:t>
            </a:fld>
            <a:endParaRPr lang="en-US" altLang="en-US" dirty="0"/>
          </a:p>
        </p:txBody>
      </p:sp>
    </p:spTree>
    <p:extLst>
      <p:ext uri="{BB962C8B-B14F-4D97-AF65-F5344CB8AC3E}">
        <p14:creationId xmlns:p14="http://schemas.microsoft.com/office/powerpoint/2010/main" val="2232390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a:xfrm>
            <a:off x="467544" y="1340768"/>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19500C-29FD-4F89-BC5B-668F5DE91397}"/>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1388F3EF-A61F-472F-8092-B4190A9C208C}"/>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2420612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ext Slide - BULLETED LIS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7325"/>
            <a:ext cx="8059738" cy="4435475"/>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introductory line followed by bullet points here:</a:t>
            </a:r>
          </a:p>
          <a:p>
            <a:pPr lvl="1"/>
            <a:r>
              <a:rPr lang="en-US"/>
              <a:t>bullet point level 1</a:t>
            </a:r>
          </a:p>
          <a:p>
            <a:pPr marL="732155" marR="5080" lvl="1" indent="-287655">
              <a:lnSpc>
                <a:spcPct val="104200"/>
              </a:lnSpc>
              <a:spcBef>
                <a:spcPts val="1130"/>
              </a:spcBef>
              <a:buChar char="–"/>
              <a:tabLst>
                <a:tab pos="732155" algn="l"/>
                <a:tab pos="732790" algn="l"/>
              </a:tabLst>
            </a:pPr>
            <a:r>
              <a:rPr lang="en-US" spc="-15">
                <a:solidFill>
                  <a:srgbClr val="3C3C3B"/>
                </a:solidFill>
                <a:latin typeface="FuturaStd-Book"/>
                <a:cs typeface="FuturaStd-Book"/>
              </a:rPr>
              <a:t>bullet point level 2</a:t>
            </a:r>
            <a:endParaRPr lang="en-US">
              <a:latin typeface="FuturaStd-Book"/>
              <a:cs typeface="FuturaStd-Book"/>
            </a:endParaRP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Bulleted list</a:t>
            </a:r>
          </a:p>
        </p:txBody>
      </p:sp>
    </p:spTree>
    <p:extLst>
      <p:ext uri="{BB962C8B-B14F-4D97-AF65-F5344CB8AC3E}">
        <p14:creationId xmlns:p14="http://schemas.microsoft.com/office/powerpoint/2010/main" val="2339330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ext Slide - LARGE IMAG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Large image</a:t>
            </a:r>
          </a:p>
        </p:txBody>
      </p:sp>
      <p:sp>
        <p:nvSpPr>
          <p:cNvPr id="4" name="Picture Placeholder 2"/>
          <p:cNvSpPr>
            <a:spLocks noGrp="1"/>
          </p:cNvSpPr>
          <p:nvPr>
            <p:ph type="pic" sz="quarter" idx="10" hasCustomPrompt="1"/>
          </p:nvPr>
        </p:nvSpPr>
        <p:spPr>
          <a:xfrm>
            <a:off x="540000" y="1440000"/>
            <a:ext cx="8063999" cy="4680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97650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Text Slide - TEXT AND IMAG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8000"/>
            <a:ext cx="3819600" cy="4212000"/>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paragraphs of text here.</a:t>
            </a: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Text and image</a:t>
            </a:r>
          </a:p>
        </p:txBody>
      </p:sp>
      <p:sp>
        <p:nvSpPr>
          <p:cNvPr id="4" name="Picture Placeholder 2"/>
          <p:cNvSpPr>
            <a:spLocks noGrp="1"/>
          </p:cNvSpPr>
          <p:nvPr>
            <p:ph type="pic" sz="quarter" idx="11" hasCustomPrompt="1"/>
          </p:nvPr>
        </p:nvSpPr>
        <p:spPr>
          <a:xfrm>
            <a:off x="4643999" y="1458000"/>
            <a:ext cx="3960000" cy="4212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3930910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EDITABLE ITEMS">
    <p:spTree>
      <p:nvGrpSpPr>
        <p:cNvPr id="1" name=""/>
        <p:cNvGrpSpPr/>
        <p:nvPr/>
      </p:nvGrpSpPr>
      <p:grpSpPr>
        <a:xfrm>
          <a:off x="0" y="0"/>
          <a:ext cx="0" cy="0"/>
          <a:chOff x="0" y="0"/>
          <a:chExt cx="0" cy="0"/>
        </a:xfrm>
      </p:grpSpPr>
      <p:sp>
        <p:nvSpPr>
          <p:cNvPr id="12" name="Text Placeholder 9"/>
          <p:cNvSpPr>
            <a:spLocks noGrp="1"/>
          </p:cNvSpPr>
          <p:nvPr>
            <p:ph type="body" sz="quarter" idx="11" hasCustomPrompt="1"/>
          </p:nvPr>
        </p:nvSpPr>
        <p:spPr>
          <a:xfrm>
            <a:off x="534565" y="3982770"/>
            <a:ext cx="4545209" cy="914400"/>
          </a:xfrm>
          <a:prstGeom prst="rect">
            <a:avLst/>
          </a:prstGeom>
        </p:spPr>
        <p:txBody>
          <a:bodyPr lIns="0" tIns="0" rIns="0" bIns="0"/>
          <a:lstStyle>
            <a:lvl1pPr marL="0" indent="0">
              <a:buFontTx/>
              <a:buNone/>
              <a:defRPr sz="2400" spc="-70" baseline="0">
                <a:solidFill>
                  <a:srgbClr val="FF0000"/>
                </a:solidFill>
                <a:latin typeface="Futura Std Book" charset="0"/>
                <a:ea typeface="Futura Std Book" charset="0"/>
                <a:cs typeface="Futura Std Book" charset="0"/>
              </a:defRPr>
            </a:lvl1pPr>
          </a:lstStyle>
          <a:p>
            <a:pPr lvl="0"/>
            <a:r>
              <a:rPr lang="en-US"/>
              <a:t>Subtitle line</a:t>
            </a:r>
          </a:p>
        </p:txBody>
      </p:sp>
      <p:sp>
        <p:nvSpPr>
          <p:cNvPr id="18" name="Text Placeholder 14"/>
          <p:cNvSpPr>
            <a:spLocks noGrp="1"/>
          </p:cNvSpPr>
          <p:nvPr>
            <p:ph type="body" sz="quarter" idx="12" hasCustomPrompt="1"/>
          </p:nvPr>
        </p:nvSpPr>
        <p:spPr>
          <a:xfrm>
            <a:off x="6567812" y="2325109"/>
            <a:ext cx="1916112" cy="264580"/>
          </a:xfrm>
          <a:prstGeom prst="rect">
            <a:avLst/>
          </a:prstGeom>
        </p:spPr>
        <p:txBody>
          <a:bodyPr lIns="0" tIns="0" rIns="0" bIns="0"/>
          <a:lstStyle>
            <a:lvl1pPr marL="0" indent="0">
              <a:buFontTx/>
              <a:buNone/>
              <a:defRPr sz="1600" b="1" i="0" spc="-20" baseline="0">
                <a:solidFill>
                  <a:srgbClr val="FF0000"/>
                </a:solidFill>
                <a:latin typeface="Futura Std Book" charset="0"/>
                <a:ea typeface="Futura Std Book" charset="0"/>
                <a:cs typeface="Futura Std Book" charset="0"/>
              </a:defRPr>
            </a:lvl1pPr>
          </a:lstStyle>
          <a:p>
            <a:pPr lvl="0"/>
            <a:r>
              <a:rPr lang="en-US"/>
              <a:t>Presenter name</a:t>
            </a:r>
          </a:p>
        </p:txBody>
      </p:sp>
      <p:sp>
        <p:nvSpPr>
          <p:cNvPr id="19" name="Text Placeholder 16"/>
          <p:cNvSpPr>
            <a:spLocks noGrp="1"/>
          </p:cNvSpPr>
          <p:nvPr>
            <p:ph type="body" sz="quarter" idx="13" hasCustomPrompt="1"/>
          </p:nvPr>
        </p:nvSpPr>
        <p:spPr>
          <a:xfrm>
            <a:off x="6567812" y="2596364"/>
            <a:ext cx="1916112" cy="254440"/>
          </a:xfrm>
          <a:prstGeom prst="rect">
            <a:avLst/>
          </a:prstGeom>
        </p:spPr>
        <p:txBody>
          <a:bodyPr lIns="0" tIns="0" rIns="0" bIns="0"/>
          <a:lstStyle>
            <a:lvl1pPr marL="0" indent="0">
              <a:lnSpc>
                <a:spcPct val="100000"/>
              </a:lnSpc>
              <a:buFontTx/>
              <a:buNone/>
              <a:defRPr sz="1600">
                <a:latin typeface="Futura Std Book" charset="0"/>
                <a:ea typeface="Futura Std Book" charset="0"/>
                <a:cs typeface="Futura Std Book" charset="0"/>
              </a:defRPr>
            </a:lvl1pPr>
          </a:lstStyle>
          <a:p>
            <a:pPr lvl="0"/>
            <a:r>
              <a:rPr lang="en-US"/>
              <a:t>Job title</a:t>
            </a:r>
          </a:p>
        </p:txBody>
      </p:sp>
      <p:sp>
        <p:nvSpPr>
          <p:cNvPr id="20" name="Text Placeholder 16"/>
          <p:cNvSpPr>
            <a:spLocks noGrp="1"/>
          </p:cNvSpPr>
          <p:nvPr>
            <p:ph type="body" sz="quarter" idx="14" hasCustomPrompt="1"/>
          </p:nvPr>
        </p:nvSpPr>
        <p:spPr>
          <a:xfrm>
            <a:off x="6567812" y="2850804"/>
            <a:ext cx="1916112" cy="292864"/>
          </a:xfrm>
          <a:prstGeom prst="rect">
            <a:avLst/>
          </a:prstGeom>
        </p:spPr>
        <p:txBody>
          <a:bodyPr lIns="0" tIns="0" rIns="0" bIns="0"/>
          <a:lstStyle>
            <a:lvl1pPr marL="0" indent="0">
              <a:lnSpc>
                <a:spcPct val="100000"/>
              </a:lnSpc>
              <a:buFontTx/>
              <a:buNone/>
              <a:defRPr sz="1600">
                <a:latin typeface="Futura Std Book" charset="0"/>
                <a:ea typeface="Futura Std Book" charset="0"/>
                <a:cs typeface="Futura Std Book" charset="0"/>
              </a:defRPr>
            </a:lvl1pPr>
          </a:lstStyle>
          <a:p>
            <a:pPr lvl="0"/>
            <a:r>
              <a:rPr lang="en-US"/>
              <a:t>DD MM YYYY</a:t>
            </a:r>
          </a:p>
        </p:txBody>
      </p:sp>
      <p:sp>
        <p:nvSpPr>
          <p:cNvPr id="23" name="Text Placeholder 21"/>
          <p:cNvSpPr>
            <a:spLocks noGrp="1"/>
          </p:cNvSpPr>
          <p:nvPr>
            <p:ph type="body" sz="quarter" idx="15" hasCustomPrompt="1"/>
          </p:nvPr>
        </p:nvSpPr>
        <p:spPr>
          <a:xfrm>
            <a:off x="526900" y="2312811"/>
            <a:ext cx="4546600" cy="1669959"/>
          </a:xfrm>
          <a:prstGeom prst="rect">
            <a:avLst/>
          </a:prstGeom>
        </p:spPr>
        <p:txBody>
          <a:bodyPr lIns="0" tIns="0" rIns="0" bIns="0"/>
          <a:lstStyle>
            <a:lvl1pPr marL="0" indent="0">
              <a:buFontTx/>
              <a:buNone/>
              <a:defRPr sz="5200" b="1" i="0">
                <a:solidFill>
                  <a:srgbClr val="FF0000"/>
                </a:solidFill>
                <a:latin typeface="Futura Std Book" charset="0"/>
                <a:ea typeface="Futura Std Book" charset="0"/>
                <a:cs typeface="Futura Std Book" charset="0"/>
              </a:defRPr>
            </a:lvl1pPr>
          </a:lstStyle>
          <a:p>
            <a:pPr lvl="0"/>
            <a:r>
              <a:rPr lang="en-US"/>
              <a:t>Title</a:t>
            </a:r>
          </a:p>
        </p:txBody>
      </p:sp>
    </p:spTree>
    <p:extLst>
      <p:ext uri="{BB962C8B-B14F-4D97-AF65-F5344CB8AC3E}">
        <p14:creationId xmlns:p14="http://schemas.microsoft.com/office/powerpoint/2010/main" val="2762930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hank you slide">
    <p:spTree>
      <p:nvGrpSpPr>
        <p:cNvPr id="1" name=""/>
        <p:cNvGrpSpPr/>
        <p:nvPr/>
      </p:nvGrpSpPr>
      <p:grpSpPr>
        <a:xfrm>
          <a:off x="0" y="0"/>
          <a:ext cx="0" cy="0"/>
          <a:chOff x="0" y="0"/>
          <a:chExt cx="0" cy="0"/>
        </a:xfrm>
      </p:grpSpPr>
      <p:sp>
        <p:nvSpPr>
          <p:cNvPr id="10" name="Text Placeholder 2"/>
          <p:cNvSpPr>
            <a:spLocks noGrp="1"/>
          </p:cNvSpPr>
          <p:nvPr>
            <p:ph type="body" sz="quarter" idx="15" hasCustomPrompt="1"/>
          </p:nvPr>
        </p:nvSpPr>
        <p:spPr>
          <a:xfrm>
            <a:off x="534988" y="4162978"/>
            <a:ext cx="4545012" cy="687387"/>
          </a:xfrm>
          <a:prstGeom prst="rect">
            <a:avLst/>
          </a:prstGeom>
        </p:spPr>
        <p:txBody>
          <a:bodyPr lIns="0" tIns="0" rIns="0" bIns="0"/>
          <a:lstStyle>
            <a:lvl1pPr marL="0" indent="0">
              <a:spcBef>
                <a:spcPts val="0"/>
              </a:spcBef>
              <a:buFontTx/>
              <a:buNone/>
              <a:defRPr sz="1600">
                <a:latin typeface="Futura Std Book" charset="0"/>
                <a:ea typeface="Futura Std Book" charset="0"/>
                <a:cs typeface="Futura Std Book" charset="0"/>
              </a:defRPr>
            </a:lvl1pPr>
          </a:lstStyle>
          <a:p>
            <a:pPr lvl="0"/>
            <a:r>
              <a:rPr lang="en-US"/>
              <a:t>Contact name and</a:t>
            </a:r>
            <a:br>
              <a:rPr lang="en-US"/>
            </a:br>
            <a:r>
              <a:rPr lang="en-US"/>
              <a:t>email address or name</a:t>
            </a:r>
          </a:p>
        </p:txBody>
      </p:sp>
      <p:sp>
        <p:nvSpPr>
          <p:cNvPr id="11" name="Text Placeholder 21"/>
          <p:cNvSpPr>
            <a:spLocks noGrp="1"/>
          </p:cNvSpPr>
          <p:nvPr>
            <p:ph type="body" sz="quarter" idx="16" hasCustomPrompt="1"/>
          </p:nvPr>
        </p:nvSpPr>
        <p:spPr>
          <a:xfrm>
            <a:off x="526900" y="2312811"/>
            <a:ext cx="4546600" cy="1669959"/>
          </a:xfrm>
          <a:prstGeom prst="rect">
            <a:avLst/>
          </a:prstGeom>
        </p:spPr>
        <p:txBody>
          <a:bodyPr lIns="0" tIns="0" rIns="0" bIns="0"/>
          <a:lstStyle>
            <a:lvl1pPr marL="0" indent="0">
              <a:buFontTx/>
              <a:buNone/>
              <a:defRPr sz="5200" b="1" i="0">
                <a:solidFill>
                  <a:srgbClr val="FF0000"/>
                </a:solidFill>
                <a:latin typeface="Futura Std Book" charset="0"/>
                <a:ea typeface="Futura Std Book" charset="0"/>
                <a:cs typeface="Futura Std Book" charset="0"/>
              </a:defRPr>
            </a:lvl1pPr>
          </a:lstStyle>
          <a:p>
            <a:pPr lvl="0"/>
            <a:r>
              <a:rPr lang="en-US"/>
              <a:t>Thank you</a:t>
            </a:r>
          </a:p>
        </p:txBody>
      </p:sp>
    </p:spTree>
    <p:extLst>
      <p:ext uri="{BB962C8B-B14F-4D97-AF65-F5344CB8AC3E}">
        <p14:creationId xmlns:p14="http://schemas.microsoft.com/office/powerpoint/2010/main" val="3172672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Slide - BULLETED LIS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7325"/>
            <a:ext cx="8059738" cy="4435475"/>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introductory line followed by bullet points here:</a:t>
            </a:r>
          </a:p>
          <a:p>
            <a:pPr lvl="1"/>
            <a:r>
              <a:rPr lang="en-US"/>
              <a:t>bullet point level 1</a:t>
            </a:r>
          </a:p>
          <a:p>
            <a:pPr marL="732155" marR="5080" lvl="1" indent="-287655">
              <a:lnSpc>
                <a:spcPct val="104200"/>
              </a:lnSpc>
              <a:spcBef>
                <a:spcPts val="1130"/>
              </a:spcBef>
              <a:buChar char="–"/>
              <a:tabLst>
                <a:tab pos="732155" algn="l"/>
                <a:tab pos="732790" algn="l"/>
              </a:tabLst>
            </a:pPr>
            <a:r>
              <a:rPr lang="en-US" spc="-15">
                <a:solidFill>
                  <a:srgbClr val="3C3C3B"/>
                </a:solidFill>
                <a:latin typeface="FuturaStd-Book"/>
                <a:cs typeface="FuturaStd-Book"/>
              </a:rPr>
              <a:t>bullet point level 2</a:t>
            </a:r>
            <a:endParaRPr lang="en-US">
              <a:latin typeface="FuturaStd-Book"/>
              <a:cs typeface="FuturaStd-Book"/>
            </a:endParaRP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Bulleted list</a:t>
            </a:r>
          </a:p>
        </p:txBody>
      </p:sp>
    </p:spTree>
    <p:extLst>
      <p:ext uri="{BB962C8B-B14F-4D97-AF65-F5344CB8AC3E}">
        <p14:creationId xmlns:p14="http://schemas.microsoft.com/office/powerpoint/2010/main" val="2525635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Slide - LARGE IMAG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Large image</a:t>
            </a:r>
          </a:p>
        </p:txBody>
      </p:sp>
      <p:sp>
        <p:nvSpPr>
          <p:cNvPr id="4" name="Picture Placeholder 2"/>
          <p:cNvSpPr>
            <a:spLocks noGrp="1"/>
          </p:cNvSpPr>
          <p:nvPr>
            <p:ph type="pic" sz="quarter" idx="10" hasCustomPrompt="1"/>
          </p:nvPr>
        </p:nvSpPr>
        <p:spPr>
          <a:xfrm>
            <a:off x="540000" y="1440000"/>
            <a:ext cx="8063999" cy="4680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4220240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Slide - TEXT AND IMAG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8000"/>
            <a:ext cx="3819600" cy="4212000"/>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paragraphs of text here.</a:t>
            </a: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Text and image</a:t>
            </a:r>
          </a:p>
        </p:txBody>
      </p:sp>
      <p:sp>
        <p:nvSpPr>
          <p:cNvPr id="4" name="Picture Placeholder 2"/>
          <p:cNvSpPr>
            <a:spLocks noGrp="1"/>
          </p:cNvSpPr>
          <p:nvPr>
            <p:ph type="pic" sz="quarter" idx="11" hasCustomPrompt="1"/>
          </p:nvPr>
        </p:nvSpPr>
        <p:spPr>
          <a:xfrm>
            <a:off x="4643999" y="1458000"/>
            <a:ext cx="3960000" cy="4212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12052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4DB37506-6139-40CE-8533-C094973AF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5688" y="5780088"/>
            <a:ext cx="1270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Grp="1" noChangeArrowheads="1"/>
          </p:cNvSpPr>
          <p:nvPr>
            <p:ph type="ctrTitle"/>
          </p:nvPr>
        </p:nvSpPr>
        <p:spPr>
          <a:xfrm>
            <a:off x="914400" y="1524000"/>
            <a:ext cx="7623175" cy="1752600"/>
          </a:xfrm>
          <a:prstGeom prst="rect">
            <a:avLst/>
          </a:prstGeom>
        </p:spPr>
        <p:txBody>
          <a:bodyPr/>
          <a:lstStyle>
            <a:lvl1pPr>
              <a:defRPr sz="5000">
                <a:latin typeface="+mn-lt"/>
              </a:defRPr>
            </a:lvl1pPr>
          </a:lstStyle>
          <a:p>
            <a:pPr lvl="0"/>
            <a:r>
              <a:rPr lang="en-US" altLang="en-US" noProof="0"/>
              <a:t>Click to edit Master title style</a:t>
            </a:r>
          </a:p>
        </p:txBody>
      </p:sp>
      <p:sp>
        <p:nvSpPr>
          <p:cNvPr id="60419" name="Rectangle 3"/>
          <p:cNvSpPr>
            <a:spLocks noGrp="1" noChangeArrowheads="1"/>
          </p:cNvSpPr>
          <p:nvPr>
            <p:ph type="subTitle" idx="1"/>
          </p:nvPr>
        </p:nvSpPr>
        <p:spPr>
          <a:xfrm>
            <a:off x="1981200" y="3962400"/>
            <a:ext cx="6553200" cy="1752600"/>
          </a:xfrm>
          <a:prstGeom prst="rect">
            <a:avLst/>
          </a:prstGeom>
        </p:spPr>
        <p:txBody>
          <a:bodyPr/>
          <a:lstStyle>
            <a:lvl1pPr marL="0" indent="0">
              <a:buFont typeface="Wingdings" pitchFamily="2" charset="2"/>
              <a:buNone/>
              <a:defRPr sz="2800"/>
            </a:lvl1pPr>
          </a:lstStyle>
          <a:p>
            <a:pPr lvl="0"/>
            <a:r>
              <a:rPr lang="en-US" altLang="en-US" noProof="0"/>
              <a:t>Click to edit Master subtitle style</a:t>
            </a:r>
          </a:p>
        </p:txBody>
      </p:sp>
      <p:sp>
        <p:nvSpPr>
          <p:cNvPr id="7" name="Rectangle 4">
            <a:extLst>
              <a:ext uri="{FF2B5EF4-FFF2-40B4-BE49-F238E27FC236}">
                <a16:creationId xmlns:a16="http://schemas.microsoft.com/office/drawing/2014/main" id="{A67F017D-4E3D-4A3D-967F-722BF933AFB7}"/>
              </a:ext>
            </a:extLst>
          </p:cNvPr>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8" name="Rectangle 5">
            <a:extLst>
              <a:ext uri="{FF2B5EF4-FFF2-40B4-BE49-F238E27FC236}">
                <a16:creationId xmlns:a16="http://schemas.microsoft.com/office/drawing/2014/main" id="{BE245E45-6C68-4BA1-9C8E-92FD74929817}"/>
              </a:ext>
            </a:extLst>
          </p:cNvPr>
          <p:cNvSpPr>
            <a:spLocks noGrp="1" noChangeArrowheads="1"/>
          </p:cNvSpPr>
          <p:nvPr>
            <p:ph type="ftr" sz="quarter" idx="11"/>
          </p:nvPr>
        </p:nvSpPr>
        <p:spPr>
          <a:xfrm>
            <a:off x="3124200" y="6243638"/>
            <a:ext cx="2895600" cy="457200"/>
          </a:xfrm>
          <a:prstGeom prst="rect">
            <a:avLst/>
          </a:prstGeom>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F962E4D8-2544-4369-AF4D-253F08E61715}"/>
              </a:ext>
            </a:extLst>
          </p:cNvPr>
          <p:cNvSpPr>
            <a:spLocks noGrp="1" noChangeArrowheads="1"/>
          </p:cNvSpPr>
          <p:nvPr>
            <p:ph type="sldNum" sz="quarter" idx="12"/>
          </p:nvPr>
        </p:nvSpPr>
        <p:spPr>
          <a:xfrm>
            <a:off x="6553200" y="6243638"/>
            <a:ext cx="2133600" cy="457200"/>
          </a:xfrm>
          <a:prstGeom prst="rect">
            <a:avLst/>
          </a:prstGeom>
        </p:spPr>
        <p:txBody>
          <a:bodyPr/>
          <a:lstStyle>
            <a:lvl1pPr>
              <a:defRPr smtClean="0"/>
            </a:lvl1pPr>
          </a:lstStyle>
          <a:p>
            <a:pPr>
              <a:defRPr/>
            </a:pPr>
            <a:fld id="{5B6229CB-269C-4711-975B-C58CF04AF6CB}" type="slidenum">
              <a:rPr lang="en-US" altLang="en-US"/>
              <a:pPr>
                <a:defRPr/>
              </a:pPr>
              <a:t>‹#›</a:t>
            </a:fld>
            <a:endParaRPr lang="en-US" altLang="en-US" dirty="0"/>
          </a:p>
        </p:txBody>
      </p:sp>
    </p:spTree>
    <p:extLst>
      <p:ext uri="{BB962C8B-B14F-4D97-AF65-F5344CB8AC3E}">
        <p14:creationId xmlns:p14="http://schemas.microsoft.com/office/powerpoint/2010/main" val="2988932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Slide - BULLETED LIS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7325"/>
            <a:ext cx="8059738" cy="4435475"/>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introductory line followed by bullet points here:</a:t>
            </a:r>
          </a:p>
          <a:p>
            <a:pPr lvl="1"/>
            <a:r>
              <a:rPr lang="en-US"/>
              <a:t>bullet point level 1</a:t>
            </a:r>
          </a:p>
          <a:p>
            <a:pPr marL="732155" marR="5080" lvl="1" indent="-287655">
              <a:lnSpc>
                <a:spcPct val="104200"/>
              </a:lnSpc>
              <a:spcBef>
                <a:spcPts val="1130"/>
              </a:spcBef>
              <a:buChar char="–"/>
              <a:tabLst>
                <a:tab pos="732155" algn="l"/>
                <a:tab pos="732790" algn="l"/>
              </a:tabLst>
            </a:pPr>
            <a:r>
              <a:rPr lang="en-US" spc="-15">
                <a:solidFill>
                  <a:srgbClr val="3C3C3B"/>
                </a:solidFill>
                <a:latin typeface="FuturaStd-Book"/>
                <a:cs typeface="FuturaStd-Book"/>
              </a:rPr>
              <a:t>bullet point level 2</a:t>
            </a:r>
            <a:endParaRPr lang="en-US">
              <a:latin typeface="FuturaStd-Book"/>
              <a:cs typeface="FuturaStd-Book"/>
            </a:endParaRP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Bulleted list</a:t>
            </a:r>
          </a:p>
        </p:txBody>
      </p:sp>
    </p:spTree>
    <p:extLst>
      <p:ext uri="{BB962C8B-B14F-4D97-AF65-F5344CB8AC3E}">
        <p14:creationId xmlns:p14="http://schemas.microsoft.com/office/powerpoint/2010/main" val="291823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Slide - LARGE IMAG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Large image</a:t>
            </a:r>
          </a:p>
        </p:txBody>
      </p:sp>
      <p:sp>
        <p:nvSpPr>
          <p:cNvPr id="4" name="Picture Placeholder 2"/>
          <p:cNvSpPr>
            <a:spLocks noGrp="1"/>
          </p:cNvSpPr>
          <p:nvPr>
            <p:ph type="pic" sz="quarter" idx="10" hasCustomPrompt="1"/>
          </p:nvPr>
        </p:nvSpPr>
        <p:spPr>
          <a:xfrm>
            <a:off x="540000" y="1440000"/>
            <a:ext cx="8063999" cy="4680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3566873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Slide - TEXT AND IMAG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8000"/>
            <a:ext cx="3819600" cy="4212000"/>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paragraphs of text here.</a:t>
            </a: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Text and image</a:t>
            </a:r>
          </a:p>
        </p:txBody>
      </p:sp>
      <p:sp>
        <p:nvSpPr>
          <p:cNvPr id="4" name="Picture Placeholder 2"/>
          <p:cNvSpPr>
            <a:spLocks noGrp="1"/>
          </p:cNvSpPr>
          <p:nvPr>
            <p:ph type="pic" sz="quarter" idx="11" hasCustomPrompt="1"/>
          </p:nvPr>
        </p:nvSpPr>
        <p:spPr>
          <a:xfrm>
            <a:off x="4643999" y="1458000"/>
            <a:ext cx="3960000" cy="4212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37254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a:xfrm>
            <a:off x="467544" y="1340768"/>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19500C-29FD-4F89-BC5B-668F5DE91397}"/>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1388F3EF-A61F-472F-8092-B4190A9C208C}"/>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152172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Text Slide - BULLETED LIS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7325"/>
            <a:ext cx="8059738" cy="4435475"/>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introductory line followed by bullet points here:</a:t>
            </a:r>
          </a:p>
          <a:p>
            <a:pPr lvl="1"/>
            <a:r>
              <a:rPr lang="en-US"/>
              <a:t>bullet point level 1</a:t>
            </a:r>
          </a:p>
          <a:p>
            <a:pPr marL="732155" marR="5080" lvl="1" indent="-287655">
              <a:lnSpc>
                <a:spcPct val="104200"/>
              </a:lnSpc>
              <a:spcBef>
                <a:spcPts val="1130"/>
              </a:spcBef>
              <a:buChar char="–"/>
              <a:tabLst>
                <a:tab pos="732155" algn="l"/>
                <a:tab pos="732790" algn="l"/>
              </a:tabLst>
            </a:pPr>
            <a:r>
              <a:rPr lang="en-US" spc="-15">
                <a:solidFill>
                  <a:srgbClr val="3C3C3B"/>
                </a:solidFill>
                <a:latin typeface="FuturaStd-Book"/>
                <a:cs typeface="FuturaStd-Book"/>
              </a:rPr>
              <a:t>bullet point level 2</a:t>
            </a:r>
            <a:endParaRPr lang="en-US">
              <a:latin typeface="FuturaStd-Book"/>
              <a:cs typeface="FuturaStd-Book"/>
            </a:endParaRP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Bulleted list</a:t>
            </a:r>
          </a:p>
        </p:txBody>
      </p:sp>
    </p:spTree>
    <p:extLst>
      <p:ext uri="{BB962C8B-B14F-4D97-AF65-F5344CB8AC3E}">
        <p14:creationId xmlns:p14="http://schemas.microsoft.com/office/powerpoint/2010/main" val="105509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Text Slide - LARGE IMAGE">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Large image</a:t>
            </a:r>
          </a:p>
        </p:txBody>
      </p:sp>
      <p:sp>
        <p:nvSpPr>
          <p:cNvPr id="4" name="Picture Placeholder 2"/>
          <p:cNvSpPr>
            <a:spLocks noGrp="1"/>
          </p:cNvSpPr>
          <p:nvPr>
            <p:ph type="pic" sz="quarter" idx="10" hasCustomPrompt="1"/>
          </p:nvPr>
        </p:nvSpPr>
        <p:spPr>
          <a:xfrm>
            <a:off x="540000" y="1440000"/>
            <a:ext cx="8063999" cy="4680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249085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Text Slide - TEXT AND IMAGE">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527050" y="1458000"/>
            <a:ext cx="3819600" cy="4212000"/>
          </a:xfrm>
          <a:prstGeom prst="rect">
            <a:avLst/>
          </a:prstGeom>
        </p:spPr>
        <p:txBody>
          <a:bodyPr lIns="0" tIns="0" rIns="0" bIns="0"/>
          <a:lstStyle>
            <a:lvl1pPr marL="0" indent="0">
              <a:buFontTx/>
              <a:buNone/>
              <a:defRPr sz="1600" baseline="0">
                <a:latin typeface="Futura Std" charset="0"/>
              </a:defRPr>
            </a:lvl1pPr>
            <a:lvl2pPr marL="360000" indent="-228600">
              <a:buFont typeface="Wingdings" charset="2"/>
              <a:buChar char="§"/>
              <a:defRPr sz="1600" baseline="0">
                <a:latin typeface="Futura Std Book" charset="0"/>
                <a:ea typeface="Futura Std Book" charset="0"/>
                <a:cs typeface="Futura Std Book" charset="0"/>
              </a:defRPr>
            </a:lvl2pPr>
            <a:lvl3pPr marL="651150" indent="-285750">
              <a:buSzPct val="67000"/>
              <a:buFont typeface="Wingdings" charset="2"/>
              <a:buChar char="ü"/>
              <a:defRPr sz="1600">
                <a:latin typeface="Futura Std Book" charset="0"/>
                <a:ea typeface="Futura Std Book" charset="0"/>
                <a:cs typeface="Futura Std Book" charset="0"/>
              </a:defRPr>
            </a:lvl3pPr>
          </a:lstStyle>
          <a:p>
            <a:pPr lvl="0"/>
            <a:r>
              <a:rPr lang="en-US"/>
              <a:t>Insert paragraphs of text here.</a:t>
            </a:r>
          </a:p>
        </p:txBody>
      </p:sp>
      <p:sp>
        <p:nvSpPr>
          <p:cNvPr id="14" name="Title 13"/>
          <p:cNvSpPr>
            <a:spLocks noGrp="1"/>
          </p:cNvSpPr>
          <p:nvPr>
            <p:ph type="title" hasCustomPrompt="1"/>
          </p:nvPr>
        </p:nvSpPr>
        <p:spPr>
          <a:xfrm>
            <a:off x="525600" y="460800"/>
            <a:ext cx="7886700" cy="482400"/>
          </a:xfrm>
          <a:prstGeom prst="rect">
            <a:avLst/>
          </a:prstGeom>
        </p:spPr>
        <p:txBody>
          <a:bodyPr lIns="0" tIns="0" rIns="0" bIns="0"/>
          <a:lstStyle>
            <a:lvl1pPr>
              <a:defRPr sz="3000" b="1" i="0" baseline="0">
                <a:solidFill>
                  <a:srgbClr val="FF0000"/>
                </a:solidFill>
                <a:latin typeface="Futura Std Bold" charset="0"/>
              </a:defRPr>
            </a:lvl1pPr>
          </a:lstStyle>
          <a:p>
            <a:r>
              <a:rPr lang="en-US"/>
              <a:t>Text and image</a:t>
            </a:r>
          </a:p>
        </p:txBody>
      </p:sp>
      <p:sp>
        <p:nvSpPr>
          <p:cNvPr id="4" name="Picture Placeholder 2"/>
          <p:cNvSpPr>
            <a:spLocks noGrp="1"/>
          </p:cNvSpPr>
          <p:nvPr>
            <p:ph type="pic" sz="quarter" idx="11" hasCustomPrompt="1"/>
          </p:nvPr>
        </p:nvSpPr>
        <p:spPr>
          <a:xfrm>
            <a:off x="4643999" y="1458000"/>
            <a:ext cx="3960000" cy="4212000"/>
          </a:xfrm>
          <a:prstGeom prst="rect">
            <a:avLst/>
          </a:prstGeom>
          <a:solidFill>
            <a:schemeClr val="bg1">
              <a:lumMod val="95000"/>
            </a:schemeClr>
          </a:solidFill>
        </p:spPr>
        <p:txBody>
          <a:bodyPr anchor="ctr" anchorCtr="0"/>
          <a:lstStyle>
            <a:lvl1pPr marL="0" indent="0" algn="ctr" fontAlgn="ctr">
              <a:buFontTx/>
              <a:buNone/>
              <a:defRPr baseline="0">
                <a:latin typeface="Futura Book" charset="0"/>
              </a:defRPr>
            </a:lvl1pPr>
          </a:lstStyle>
          <a:p>
            <a:r>
              <a:rPr lang="en-US" dirty="0"/>
              <a:t>Insert image here</a:t>
            </a:r>
          </a:p>
        </p:txBody>
      </p:sp>
    </p:spTree>
    <p:extLst>
      <p:ext uri="{BB962C8B-B14F-4D97-AF65-F5344CB8AC3E}">
        <p14:creationId xmlns:p14="http://schemas.microsoft.com/office/powerpoint/2010/main" val="348032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lvl1pPr>
              <a:defRPr>
                <a:latin typeface="+mn-lt"/>
              </a:defRPr>
            </a:lvl1pPr>
          </a:lstStyle>
          <a:p>
            <a:r>
              <a:rPr lang="en-US"/>
              <a:t>Click to edit Master title style</a:t>
            </a:r>
            <a:endParaRPr lang="en-GB"/>
          </a:p>
        </p:txBody>
      </p:sp>
      <p:sp>
        <p:nvSpPr>
          <p:cNvPr id="3" name="Content Placeholder 2"/>
          <p:cNvSpPr>
            <a:spLocks noGrp="1"/>
          </p:cNvSpPr>
          <p:nvPr>
            <p:ph idx="1"/>
          </p:nvPr>
        </p:nvSpPr>
        <p:spPr>
          <a:xfrm>
            <a:off x="467544" y="1340768"/>
            <a:ext cx="8229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19500C-29FD-4F89-BC5B-668F5DE91397}"/>
              </a:ext>
            </a:extLst>
          </p:cNvPr>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1388F3EF-A61F-472F-8092-B4190A9C208C}"/>
              </a:ext>
            </a:extLst>
          </p:cNvPr>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98652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Divider Slide - EDITABLE ITEMS">
    <p:spTree>
      <p:nvGrpSpPr>
        <p:cNvPr id="1" name=""/>
        <p:cNvGrpSpPr/>
        <p:nvPr/>
      </p:nvGrpSpPr>
      <p:grpSpPr>
        <a:xfrm>
          <a:off x="0" y="0"/>
          <a:ext cx="0" cy="0"/>
          <a:chOff x="0" y="0"/>
          <a:chExt cx="0" cy="0"/>
        </a:xfrm>
      </p:grpSpPr>
      <p:sp>
        <p:nvSpPr>
          <p:cNvPr id="22" name="Text Placeholder 20"/>
          <p:cNvSpPr>
            <a:spLocks noGrp="1"/>
          </p:cNvSpPr>
          <p:nvPr>
            <p:ph type="body" sz="quarter" idx="10" hasCustomPrompt="1"/>
          </p:nvPr>
        </p:nvSpPr>
        <p:spPr>
          <a:xfrm>
            <a:off x="533973" y="2113568"/>
            <a:ext cx="5025845" cy="3232668"/>
          </a:xfrm>
          <a:prstGeom prst="rect">
            <a:avLst/>
          </a:prstGeom>
        </p:spPr>
        <p:txBody>
          <a:bodyPr lIns="0" tIns="0" rIns="0" bIns="0"/>
          <a:lstStyle>
            <a:lvl1pPr marL="0" indent="0">
              <a:buFontTx/>
              <a:buNone/>
              <a:defRPr sz="6300" b="1" i="0" spc="-150" baseline="0">
                <a:solidFill>
                  <a:schemeClr val="bg1"/>
                </a:solidFill>
                <a:latin typeface="Futura Std Book" charset="0"/>
                <a:ea typeface="Futura Std Book" charset="0"/>
                <a:cs typeface="Futura Std Book" charset="0"/>
              </a:defRPr>
            </a:lvl1pPr>
          </a:lstStyle>
          <a:p>
            <a:pPr lvl="0"/>
            <a:r>
              <a:rPr lang="en-US"/>
              <a:t>Divider</a:t>
            </a:r>
          </a:p>
        </p:txBody>
      </p:sp>
    </p:spTree>
    <p:extLst>
      <p:ext uri="{BB962C8B-B14F-4D97-AF65-F5344CB8AC3E}">
        <p14:creationId xmlns:p14="http://schemas.microsoft.com/office/powerpoint/2010/main" val="4229478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ject 2"/>
          <p:cNvSpPr/>
          <p:nvPr/>
        </p:nvSpPr>
        <p:spPr>
          <a:xfrm>
            <a:off x="0" y="5907595"/>
            <a:ext cx="9144000" cy="950594"/>
          </a:xfrm>
          <a:custGeom>
            <a:avLst/>
            <a:gdLst/>
            <a:ahLst/>
            <a:cxnLst/>
            <a:rect l="l" t="t" r="r" b="b"/>
            <a:pathLst>
              <a:path w="9144000" h="950595">
                <a:moveTo>
                  <a:pt x="0" y="950404"/>
                </a:moveTo>
                <a:lnTo>
                  <a:pt x="9144000" y="950404"/>
                </a:lnTo>
                <a:lnTo>
                  <a:pt x="9144000" y="0"/>
                </a:lnTo>
                <a:lnTo>
                  <a:pt x="0" y="0"/>
                </a:lnTo>
                <a:lnTo>
                  <a:pt x="0" y="950404"/>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3"/>
          <p:cNvSpPr txBox="1"/>
          <p:nvPr/>
        </p:nvSpPr>
        <p:spPr>
          <a:xfrm>
            <a:off x="527300" y="6325299"/>
            <a:ext cx="1661795" cy="269240"/>
          </a:xfrm>
          <a:prstGeom prst="rect">
            <a:avLst/>
          </a:prstGeom>
        </p:spPr>
        <p:txBody>
          <a:bodyPr vert="horz" wrap="square" lIns="0" tIns="12700" rIns="0" bIns="0" rtlCol="0">
            <a:spAutoFit/>
          </a:bodyPr>
          <a:lstStyle/>
          <a:p>
            <a:pPr marL="12700" defTabSz="914400">
              <a:spcBef>
                <a:spcPts val="100"/>
              </a:spcBef>
            </a:pPr>
            <a:r>
              <a:rPr sz="1600" b="1" spc="-35" dirty="0">
                <a:solidFill>
                  <a:srgbClr val="FFFFFF"/>
                </a:solidFill>
                <a:latin typeface="FuturaStd-Book" panose="020B0502020204020303" pitchFamily="34" charset="0"/>
                <a:cs typeface="Futura Std"/>
              </a:rPr>
              <a:t>londoncf.org.uk</a:t>
            </a:r>
            <a:endParaRPr sz="1600" dirty="0">
              <a:solidFill>
                <a:prstClr val="black"/>
              </a:solidFill>
              <a:latin typeface="FuturaStd-Book" panose="020B0502020204020303" pitchFamily="34" charset="0"/>
              <a:cs typeface="Futura Std"/>
            </a:endParaRPr>
          </a:p>
        </p:txBody>
      </p:sp>
      <p:sp>
        <p:nvSpPr>
          <p:cNvPr id="17" name="object 4"/>
          <p:cNvSpPr/>
          <p:nvPr/>
        </p:nvSpPr>
        <p:spPr>
          <a:xfrm>
            <a:off x="0" y="12"/>
            <a:ext cx="9144000" cy="950594"/>
          </a:xfrm>
          <a:custGeom>
            <a:avLst/>
            <a:gdLst/>
            <a:ahLst/>
            <a:cxnLst/>
            <a:rect l="l" t="t" r="r" b="b"/>
            <a:pathLst>
              <a:path w="9144000" h="950594">
                <a:moveTo>
                  <a:pt x="0" y="950404"/>
                </a:moveTo>
                <a:lnTo>
                  <a:pt x="9144000" y="950404"/>
                </a:lnTo>
                <a:lnTo>
                  <a:pt x="9144000" y="0"/>
                </a:lnTo>
                <a:lnTo>
                  <a:pt x="0" y="0"/>
                </a:lnTo>
                <a:lnTo>
                  <a:pt x="0" y="950404"/>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5"/>
          <p:cNvSpPr/>
          <p:nvPr/>
        </p:nvSpPr>
        <p:spPr>
          <a:xfrm>
            <a:off x="6574320" y="316814"/>
            <a:ext cx="1980564" cy="1267460"/>
          </a:xfrm>
          <a:custGeom>
            <a:avLst/>
            <a:gdLst/>
            <a:ahLst/>
            <a:cxnLst/>
            <a:rect l="l" t="t" r="r" b="b"/>
            <a:pathLst>
              <a:path w="1980565" h="1267460">
                <a:moveTo>
                  <a:pt x="0" y="1267193"/>
                </a:moveTo>
                <a:lnTo>
                  <a:pt x="1979993" y="1267193"/>
                </a:lnTo>
                <a:lnTo>
                  <a:pt x="1979993" y="0"/>
                </a:lnTo>
                <a:lnTo>
                  <a:pt x="0" y="0"/>
                </a:lnTo>
                <a:lnTo>
                  <a:pt x="0" y="1267193"/>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 name="object 6"/>
          <p:cNvSpPr/>
          <p:nvPr/>
        </p:nvSpPr>
        <p:spPr>
          <a:xfrm>
            <a:off x="6782072" y="558398"/>
            <a:ext cx="1564474" cy="784009"/>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 name="object 7"/>
          <p:cNvSpPr/>
          <p:nvPr/>
        </p:nvSpPr>
        <p:spPr>
          <a:xfrm>
            <a:off x="6574307" y="5279390"/>
            <a:ext cx="1980564" cy="1267460"/>
          </a:xfrm>
          <a:custGeom>
            <a:avLst/>
            <a:gdLst/>
            <a:ahLst/>
            <a:cxnLst/>
            <a:rect l="l" t="t" r="r" b="b"/>
            <a:pathLst>
              <a:path w="1980565" h="1267459">
                <a:moveTo>
                  <a:pt x="0" y="1267206"/>
                </a:moveTo>
                <a:lnTo>
                  <a:pt x="1980006" y="1267206"/>
                </a:lnTo>
                <a:lnTo>
                  <a:pt x="1980006" y="0"/>
                </a:lnTo>
                <a:lnTo>
                  <a:pt x="0" y="0"/>
                </a:lnTo>
                <a:lnTo>
                  <a:pt x="0" y="126720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 name="Picture 9">
            <a:extLst>
              <a:ext uri="{FF2B5EF4-FFF2-40B4-BE49-F238E27FC236}">
                <a16:creationId xmlns:a16="http://schemas.microsoft.com/office/drawing/2014/main" id="{5616F82C-28F9-4ABE-97BD-E71C1D52469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05688" y="5851525"/>
            <a:ext cx="1270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91154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object 4"/>
          <p:cNvSpPr/>
          <p:nvPr userDrawn="1"/>
        </p:nvSpPr>
        <p:spPr>
          <a:xfrm>
            <a:off x="540000" y="6317998"/>
            <a:ext cx="8064500" cy="0"/>
          </a:xfrm>
          <a:custGeom>
            <a:avLst/>
            <a:gdLst/>
            <a:ahLst/>
            <a:cxnLst/>
            <a:rect l="l" t="t" r="r" b="b"/>
            <a:pathLst>
              <a:path w="8064500">
                <a:moveTo>
                  <a:pt x="0" y="0"/>
                </a:moveTo>
                <a:lnTo>
                  <a:pt x="8064004" y="0"/>
                </a:lnTo>
              </a:path>
            </a:pathLst>
          </a:custGeom>
          <a:ln w="12700">
            <a:solidFill>
              <a:srgbClr val="FF0000"/>
            </a:solidFill>
          </a:ln>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
        <p:nvSpPr>
          <p:cNvPr id="25" name="object 5"/>
          <p:cNvSpPr txBox="1"/>
          <p:nvPr userDrawn="1"/>
        </p:nvSpPr>
        <p:spPr>
          <a:xfrm>
            <a:off x="527300" y="6383211"/>
            <a:ext cx="2518410" cy="187231"/>
          </a:xfrm>
          <a:prstGeom prst="rect">
            <a:avLst/>
          </a:prstGeom>
        </p:spPr>
        <p:txBody>
          <a:bodyPr vert="horz" wrap="square" lIns="0" tIns="17780" rIns="0" bIns="0" rtlCol="0">
            <a:spAutoFit/>
          </a:bodyPr>
          <a:lstStyle/>
          <a:p>
            <a:pPr marL="12700" eaLnBrk="1" fontAlgn="auto" hangingPunct="1">
              <a:spcBef>
                <a:spcPts val="140"/>
              </a:spcBef>
              <a:spcAft>
                <a:spcPts val="0"/>
              </a:spcAft>
            </a:pPr>
            <a:r>
              <a:rPr sz="1100" b="1" spc="-20" dirty="0">
                <a:solidFill>
                  <a:srgbClr val="FF0000"/>
                </a:solidFill>
                <a:latin typeface="Futura Std Book" panose="020B0502020204020303" pitchFamily="34" charset="0"/>
                <a:cs typeface="Futura Std"/>
              </a:rPr>
              <a:t>The </a:t>
            </a:r>
            <a:r>
              <a:rPr sz="1100" b="1" spc="-25" dirty="0">
                <a:solidFill>
                  <a:srgbClr val="FF0000"/>
                </a:solidFill>
                <a:latin typeface="Futura Std Book" panose="020B0502020204020303" pitchFamily="34" charset="0"/>
                <a:cs typeface="Futura Std"/>
              </a:rPr>
              <a:t>London Community</a:t>
            </a:r>
            <a:r>
              <a:rPr sz="1100" b="1" spc="-130" dirty="0">
                <a:solidFill>
                  <a:srgbClr val="FF0000"/>
                </a:solidFill>
                <a:latin typeface="Futura Std Book" panose="020B0502020204020303" pitchFamily="34" charset="0"/>
                <a:cs typeface="Futura Std"/>
              </a:rPr>
              <a:t> </a:t>
            </a:r>
            <a:r>
              <a:rPr sz="1100" b="1" spc="-25" dirty="0">
                <a:solidFill>
                  <a:srgbClr val="FF0000"/>
                </a:solidFill>
                <a:latin typeface="Futura Std Book" panose="020B0502020204020303" pitchFamily="34" charset="0"/>
                <a:cs typeface="Futura Std"/>
              </a:rPr>
              <a:t>Foundation</a:t>
            </a:r>
            <a:endParaRPr sz="1100" dirty="0">
              <a:solidFill>
                <a:prstClr val="black"/>
              </a:solidFill>
              <a:latin typeface="Futura Std Book" panose="020B0502020204020303" pitchFamily="34" charset="0"/>
              <a:cs typeface="Futura Std"/>
            </a:endParaRPr>
          </a:p>
        </p:txBody>
      </p:sp>
      <p:sp>
        <p:nvSpPr>
          <p:cNvPr id="26" name="object 6"/>
          <p:cNvSpPr txBox="1">
            <a:spLocks/>
          </p:cNvSpPr>
          <p:nvPr userDrawn="1"/>
        </p:nvSpPr>
        <p:spPr>
          <a:xfrm>
            <a:off x="8482758" y="6383211"/>
            <a:ext cx="146684" cy="207645"/>
          </a:xfrm>
          <a:prstGeom prst="rect">
            <a:avLst/>
          </a:prstGeom>
        </p:spPr>
        <p:txBody>
          <a:bodyPr vert="horz" wrap="square" lIns="0" tIns="17780" rIns="0" bIns="0" rtlCol="0">
            <a:spAutoFit/>
          </a:bodyPr>
          <a:lstStyle>
            <a:defPPr>
              <a:defRPr lang="en-US"/>
            </a:defPPr>
            <a:lvl1pPr marL="0" algn="l" defTabSz="914400" rtl="0" eaLnBrk="1" latinLnBrk="0" hangingPunct="1">
              <a:defRPr sz="1100" b="1" i="0" kern="1200">
                <a:solidFill>
                  <a:srgbClr val="FF0000"/>
                </a:solidFill>
                <a:latin typeface="Futura Std"/>
                <a:ea typeface="+mn-ea"/>
                <a:cs typeface="Futura St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fontAlgn="auto">
              <a:spcBef>
                <a:spcPts val="140"/>
              </a:spcBef>
              <a:spcAft>
                <a:spcPts val="0"/>
              </a:spcAft>
              <a:defRPr/>
            </a:pPr>
            <a:fld id="{81D60167-4931-47E6-BA6A-407CBD079E47}" type="slidenum">
              <a:rPr lang="en-US" smtClean="0"/>
              <a:pPr marL="25400" fontAlgn="auto">
                <a:spcBef>
                  <a:spcPts val="140"/>
                </a:spcBef>
                <a:spcAft>
                  <a:spcPts val="0"/>
                </a:spcAft>
                <a:defRPr/>
              </a:pPr>
              <a:t>‹#›</a:t>
            </a:fld>
            <a:endParaRPr lang="en-US" dirty="0"/>
          </a:p>
        </p:txBody>
      </p:sp>
      <p:sp>
        <p:nvSpPr>
          <p:cNvPr id="27" name="bk object 16"/>
          <p:cNvSpPr/>
          <p:nvPr userDrawn="1"/>
        </p:nvSpPr>
        <p:spPr>
          <a:xfrm>
            <a:off x="540000" y="1151999"/>
            <a:ext cx="8064500" cy="0"/>
          </a:xfrm>
          <a:custGeom>
            <a:avLst/>
            <a:gdLst/>
            <a:ahLst/>
            <a:cxnLst/>
            <a:rect l="l" t="t" r="r" b="b"/>
            <a:pathLst>
              <a:path w="8064500">
                <a:moveTo>
                  <a:pt x="0" y="0"/>
                </a:moveTo>
                <a:lnTo>
                  <a:pt x="8064004" y="0"/>
                </a:lnTo>
              </a:path>
            </a:pathLst>
          </a:custGeom>
          <a:ln w="63500">
            <a:solidFill>
              <a:srgbClr val="FF0000"/>
            </a:solidFill>
          </a:ln>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panose="020F0502020204030204"/>
            </a:endParaRPr>
          </a:p>
        </p:txBody>
      </p:sp>
    </p:spTree>
    <p:extLst>
      <p:ext uri="{BB962C8B-B14F-4D97-AF65-F5344CB8AC3E}">
        <p14:creationId xmlns:p14="http://schemas.microsoft.com/office/powerpoint/2010/main" val="360638573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object 4"/>
          <p:cNvSpPr/>
          <p:nvPr/>
        </p:nvSpPr>
        <p:spPr>
          <a:xfrm>
            <a:off x="540000" y="6317998"/>
            <a:ext cx="8064500" cy="0"/>
          </a:xfrm>
          <a:custGeom>
            <a:avLst/>
            <a:gdLst/>
            <a:ahLst/>
            <a:cxnLst/>
            <a:rect l="l" t="t" r="r" b="b"/>
            <a:pathLst>
              <a:path w="8064500">
                <a:moveTo>
                  <a:pt x="0" y="0"/>
                </a:moveTo>
                <a:lnTo>
                  <a:pt x="8064004" y="0"/>
                </a:lnTo>
              </a:path>
            </a:pathLst>
          </a:custGeom>
          <a:ln w="12700">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5"/>
          <p:cNvSpPr txBox="1"/>
          <p:nvPr/>
        </p:nvSpPr>
        <p:spPr>
          <a:xfrm>
            <a:off x="527300" y="6383211"/>
            <a:ext cx="2518410" cy="187231"/>
          </a:xfrm>
          <a:prstGeom prst="rect">
            <a:avLst/>
          </a:prstGeom>
        </p:spPr>
        <p:txBody>
          <a:bodyPr vert="horz" wrap="square" lIns="0" tIns="17780" rIns="0" bIns="0" rtlCol="0">
            <a:spAutoFit/>
          </a:bodyPr>
          <a:lstStyle/>
          <a:p>
            <a:pPr marL="12700" defTabSz="914400">
              <a:spcBef>
                <a:spcPts val="140"/>
              </a:spcBef>
            </a:pPr>
            <a:r>
              <a:rPr sz="1100" b="1" spc="-20" dirty="0">
                <a:solidFill>
                  <a:srgbClr val="FF0000"/>
                </a:solidFill>
                <a:latin typeface="Futura Std Book" panose="020B0502020204020303" pitchFamily="34" charset="0"/>
                <a:cs typeface="Futura Std"/>
              </a:rPr>
              <a:t>The </a:t>
            </a:r>
            <a:r>
              <a:rPr sz="1100" b="1" spc="-25" dirty="0">
                <a:solidFill>
                  <a:srgbClr val="FF0000"/>
                </a:solidFill>
                <a:latin typeface="Futura Std Book" panose="020B0502020204020303" pitchFamily="34" charset="0"/>
                <a:cs typeface="Futura Std"/>
              </a:rPr>
              <a:t>London Community</a:t>
            </a:r>
            <a:r>
              <a:rPr sz="1100" b="1" spc="-130" dirty="0">
                <a:solidFill>
                  <a:srgbClr val="FF0000"/>
                </a:solidFill>
                <a:latin typeface="Futura Std Book" panose="020B0502020204020303" pitchFamily="34" charset="0"/>
                <a:cs typeface="Futura Std"/>
              </a:rPr>
              <a:t> </a:t>
            </a:r>
            <a:r>
              <a:rPr sz="1100" b="1" spc="-25" dirty="0">
                <a:solidFill>
                  <a:srgbClr val="FF0000"/>
                </a:solidFill>
                <a:latin typeface="Futura Std Book" panose="020B0502020204020303" pitchFamily="34" charset="0"/>
                <a:cs typeface="Futura Std"/>
              </a:rPr>
              <a:t>Foundation</a:t>
            </a:r>
            <a:endParaRPr sz="1100" dirty="0">
              <a:solidFill>
                <a:prstClr val="black"/>
              </a:solidFill>
              <a:latin typeface="Futura Std Book" panose="020B0502020204020303" pitchFamily="34" charset="0"/>
              <a:cs typeface="Futura Std"/>
            </a:endParaRPr>
          </a:p>
        </p:txBody>
      </p:sp>
      <p:sp>
        <p:nvSpPr>
          <p:cNvPr id="26" name="object 6"/>
          <p:cNvSpPr txBox="1">
            <a:spLocks/>
          </p:cNvSpPr>
          <p:nvPr/>
        </p:nvSpPr>
        <p:spPr>
          <a:xfrm>
            <a:off x="8482758" y="6383211"/>
            <a:ext cx="146684" cy="207645"/>
          </a:xfrm>
          <a:prstGeom prst="rect">
            <a:avLst/>
          </a:prstGeom>
        </p:spPr>
        <p:txBody>
          <a:bodyPr vert="horz" wrap="square" lIns="0" tIns="17780" rIns="0" bIns="0" rtlCol="0">
            <a:spAutoFit/>
          </a:bodyPr>
          <a:lstStyle>
            <a:defPPr>
              <a:defRPr lang="en-US"/>
            </a:defPPr>
            <a:lvl1pPr marL="0" algn="l" defTabSz="914400" rtl="0" eaLnBrk="1" latinLnBrk="0" hangingPunct="1">
              <a:defRPr sz="1100" b="1" i="0" kern="1200">
                <a:solidFill>
                  <a:srgbClr val="FF0000"/>
                </a:solidFill>
                <a:latin typeface="Futura Std"/>
                <a:ea typeface="+mn-ea"/>
                <a:cs typeface="Futura St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lang="en-US" sz="1100" b="1" i="0" u="none" strike="noStrike" kern="1200" cap="none" spc="0" normalizeH="0" baseline="0" noProof="0" smtClean="0">
                <a:ln>
                  <a:noFill/>
                </a:ln>
                <a:solidFill>
                  <a:srgbClr val="FF0000"/>
                </a:solidFill>
                <a:effectLst/>
                <a:uLnTx/>
                <a:uFillTx/>
                <a:latin typeface="Futura Std"/>
                <a:ea typeface=""/>
                <a:cs typeface="Futura Std"/>
              </a:rPr>
              <a:pPr marL="25400" marR="0" lvl="0" indent="0" algn="l" defTabSz="914400" rtl="0" eaLnBrk="1" fontAlgn="auto" latinLnBrk="0" hangingPunct="1">
                <a:lnSpc>
                  <a:spcPct val="100000"/>
                </a:lnSpc>
                <a:spcBef>
                  <a:spcPts val="140"/>
                </a:spcBef>
                <a:spcAft>
                  <a:spcPts val="0"/>
                </a:spcAft>
                <a:buClrTx/>
                <a:buSzTx/>
                <a:buFontTx/>
                <a:buNone/>
                <a:tabLst/>
                <a:defRPr/>
              </a:pPr>
              <a:t>‹#›</a:t>
            </a:fld>
            <a:endParaRPr kumimoji="0" lang="en-US" sz="1100" b="1" i="0" u="none" strike="noStrike" kern="1200" cap="none" spc="0" normalizeH="0" baseline="0" noProof="0" dirty="0">
              <a:ln>
                <a:noFill/>
              </a:ln>
              <a:solidFill>
                <a:srgbClr val="FF0000"/>
              </a:solidFill>
              <a:effectLst/>
              <a:uLnTx/>
              <a:uFillTx/>
              <a:latin typeface="Futura Std"/>
              <a:ea typeface=""/>
              <a:cs typeface="Futura Std"/>
            </a:endParaRPr>
          </a:p>
        </p:txBody>
      </p:sp>
      <p:sp>
        <p:nvSpPr>
          <p:cNvPr id="27" name="bk object 16"/>
          <p:cNvSpPr/>
          <p:nvPr/>
        </p:nvSpPr>
        <p:spPr>
          <a:xfrm>
            <a:off x="540000" y="1151999"/>
            <a:ext cx="8064500" cy="0"/>
          </a:xfrm>
          <a:custGeom>
            <a:avLst/>
            <a:gdLst/>
            <a:ahLst/>
            <a:cxnLst/>
            <a:rect l="l" t="t" r="r" b="b"/>
            <a:pathLst>
              <a:path w="8064500">
                <a:moveTo>
                  <a:pt x="0" y="0"/>
                </a:moveTo>
                <a:lnTo>
                  <a:pt x="8064004" y="0"/>
                </a:lnTo>
              </a:path>
            </a:pathLst>
          </a:custGeom>
          <a:ln w="63500">
            <a:solidFill>
              <a:srgbClr val="FF0000"/>
            </a:solidFill>
          </a:ln>
        </p:spPr>
        <p:txBody>
          <a:bodyPr wrap="square" lIns="0" tIns="0" rIns="0" bIns="0" rtlCol="0"/>
          <a:lstStyle/>
          <a:p>
            <a:endParaRPr dirty="0"/>
          </a:p>
        </p:txBody>
      </p:sp>
    </p:spTree>
    <p:extLst>
      <p:ext uri="{BB962C8B-B14F-4D97-AF65-F5344CB8AC3E}">
        <p14:creationId xmlns:p14="http://schemas.microsoft.com/office/powerpoint/2010/main" val="422042321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object 2"/>
          <p:cNvSpPr/>
          <p:nvPr/>
        </p:nvSpPr>
        <p:spPr>
          <a:xfrm>
            <a:off x="0" y="950391"/>
            <a:ext cx="9144000" cy="4957445"/>
          </a:xfrm>
          <a:custGeom>
            <a:avLst/>
            <a:gdLst/>
            <a:ahLst/>
            <a:cxnLst/>
            <a:rect l="l" t="t" r="r" b="b"/>
            <a:pathLst>
              <a:path w="9144000" h="4957445">
                <a:moveTo>
                  <a:pt x="0" y="4957203"/>
                </a:moveTo>
                <a:lnTo>
                  <a:pt x="9144000" y="4957203"/>
                </a:lnTo>
                <a:lnTo>
                  <a:pt x="9144000" y="0"/>
                </a:lnTo>
                <a:lnTo>
                  <a:pt x="0" y="0"/>
                </a:lnTo>
                <a:lnTo>
                  <a:pt x="0" y="4957203"/>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3"/>
          <p:cNvSpPr/>
          <p:nvPr/>
        </p:nvSpPr>
        <p:spPr>
          <a:xfrm>
            <a:off x="5584316" y="316788"/>
            <a:ext cx="1980564" cy="1267460"/>
          </a:xfrm>
          <a:custGeom>
            <a:avLst/>
            <a:gdLst/>
            <a:ahLst/>
            <a:cxnLst/>
            <a:rect l="l" t="t" r="r" b="b"/>
            <a:pathLst>
              <a:path w="1980565" h="1267460">
                <a:moveTo>
                  <a:pt x="0" y="1267206"/>
                </a:moveTo>
                <a:lnTo>
                  <a:pt x="1980006" y="1267206"/>
                </a:lnTo>
                <a:lnTo>
                  <a:pt x="1980006" y="0"/>
                </a:lnTo>
                <a:lnTo>
                  <a:pt x="0" y="0"/>
                </a:lnTo>
                <a:lnTo>
                  <a:pt x="0" y="126720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4"/>
          <p:cNvSpPr/>
          <p:nvPr/>
        </p:nvSpPr>
        <p:spPr>
          <a:xfrm>
            <a:off x="5584316" y="5273992"/>
            <a:ext cx="1980564" cy="1267460"/>
          </a:xfrm>
          <a:custGeom>
            <a:avLst/>
            <a:gdLst/>
            <a:ahLst/>
            <a:cxnLst/>
            <a:rect l="l" t="t" r="r" b="b"/>
            <a:pathLst>
              <a:path w="1980565" h="1267459">
                <a:moveTo>
                  <a:pt x="0" y="1267206"/>
                </a:moveTo>
                <a:lnTo>
                  <a:pt x="1980006" y="1267206"/>
                </a:lnTo>
                <a:lnTo>
                  <a:pt x="1980006" y="0"/>
                </a:lnTo>
                <a:lnTo>
                  <a:pt x="0" y="0"/>
                </a:lnTo>
                <a:lnTo>
                  <a:pt x="0" y="1267206"/>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6"/>
          <p:cNvSpPr txBox="1"/>
          <p:nvPr/>
        </p:nvSpPr>
        <p:spPr>
          <a:xfrm>
            <a:off x="527300" y="6317171"/>
            <a:ext cx="1661795" cy="290830"/>
          </a:xfrm>
          <a:prstGeom prst="rect">
            <a:avLst/>
          </a:prstGeom>
        </p:spPr>
        <p:txBody>
          <a:bodyPr vert="horz" wrap="square" lIns="0" tIns="20320" rIns="0" bIns="0" rtlCol="0">
            <a:spAutoFit/>
          </a:bodyPr>
          <a:lstStyle/>
          <a:p>
            <a:pPr marL="12700" defTabSz="914400">
              <a:spcBef>
                <a:spcPts val="160"/>
              </a:spcBef>
            </a:pPr>
            <a:r>
              <a:rPr sz="1600" b="1" spc="-35" dirty="0">
                <a:solidFill>
                  <a:srgbClr val="FF0000"/>
                </a:solidFill>
                <a:latin typeface="Futura Std"/>
                <a:cs typeface="Futura Std"/>
              </a:rPr>
              <a:t>londoncf.org.uk</a:t>
            </a:r>
            <a:endParaRPr sz="1600" dirty="0">
              <a:solidFill>
                <a:prstClr val="black"/>
              </a:solidFill>
              <a:latin typeface="Futura Std"/>
              <a:cs typeface="Futura Std"/>
            </a:endParaRPr>
          </a:p>
        </p:txBody>
      </p:sp>
      <p:sp>
        <p:nvSpPr>
          <p:cNvPr id="18" name="object 7"/>
          <p:cNvSpPr txBox="1">
            <a:spLocks/>
          </p:cNvSpPr>
          <p:nvPr/>
        </p:nvSpPr>
        <p:spPr>
          <a:xfrm>
            <a:off x="8482758" y="6383211"/>
            <a:ext cx="146684" cy="207645"/>
          </a:xfrm>
          <a:prstGeom prst="rect">
            <a:avLst/>
          </a:prstGeom>
        </p:spPr>
        <p:txBody>
          <a:bodyPr vert="horz" wrap="square" lIns="0" tIns="17780" rIns="0" bIns="0" rtlCol="0">
            <a:spAutoFit/>
          </a:bodyPr>
          <a:lstStyle>
            <a:defPPr>
              <a:defRPr lang="en-US"/>
            </a:defPPr>
            <a:lvl1pPr marL="0" algn="l" defTabSz="914400" rtl="0" eaLnBrk="1" latinLnBrk="0" hangingPunct="1">
              <a:defRPr sz="1100" b="1" i="0" kern="1200">
                <a:solidFill>
                  <a:srgbClr val="FF0000"/>
                </a:solidFill>
                <a:latin typeface="Futura Std"/>
                <a:ea typeface="+mn-ea"/>
                <a:cs typeface="Futura St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lang="en-US" sz="1100" b="1" i="0" u="none" strike="noStrike" kern="1200" cap="none" spc="0" normalizeH="0" baseline="0" noProof="0" smtClean="0">
                <a:ln>
                  <a:noFill/>
                </a:ln>
                <a:solidFill>
                  <a:srgbClr val="FF0000"/>
                </a:solidFill>
                <a:effectLst/>
                <a:uLnTx/>
                <a:uFillTx/>
                <a:latin typeface="Futura Std"/>
                <a:ea typeface=""/>
                <a:cs typeface="Futura Std"/>
              </a:rPr>
              <a:pPr marL="25400" marR="0" lvl="0" indent="0" algn="l" defTabSz="914400" rtl="0" eaLnBrk="1" fontAlgn="auto" latinLnBrk="0" hangingPunct="1">
                <a:lnSpc>
                  <a:spcPct val="100000"/>
                </a:lnSpc>
                <a:spcBef>
                  <a:spcPts val="140"/>
                </a:spcBef>
                <a:spcAft>
                  <a:spcPts val="0"/>
                </a:spcAft>
                <a:buClrTx/>
                <a:buSzTx/>
                <a:buFontTx/>
                <a:buNone/>
                <a:tabLst/>
                <a:defRPr/>
              </a:pPr>
              <a:t>‹#›</a:t>
            </a:fld>
            <a:endParaRPr kumimoji="0" lang="en-US" sz="1100" b="1" i="0" u="none" strike="noStrike" kern="1200" cap="none" spc="0" normalizeH="0" baseline="0" noProof="0" dirty="0">
              <a:ln>
                <a:noFill/>
              </a:ln>
              <a:solidFill>
                <a:srgbClr val="FF0000"/>
              </a:solidFill>
              <a:effectLst/>
              <a:uLnTx/>
              <a:uFillTx/>
              <a:latin typeface="Futura Std"/>
              <a:ea typeface=""/>
              <a:cs typeface="Futura Std"/>
            </a:endParaRPr>
          </a:p>
        </p:txBody>
      </p:sp>
    </p:spTree>
    <p:extLst>
      <p:ext uri="{BB962C8B-B14F-4D97-AF65-F5344CB8AC3E}">
        <p14:creationId xmlns:p14="http://schemas.microsoft.com/office/powerpoint/2010/main" val="364697335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ject 2"/>
          <p:cNvSpPr/>
          <p:nvPr/>
        </p:nvSpPr>
        <p:spPr>
          <a:xfrm>
            <a:off x="0" y="5907595"/>
            <a:ext cx="9144000" cy="950594"/>
          </a:xfrm>
          <a:custGeom>
            <a:avLst/>
            <a:gdLst/>
            <a:ahLst/>
            <a:cxnLst/>
            <a:rect l="l" t="t" r="r" b="b"/>
            <a:pathLst>
              <a:path w="9144000" h="950595">
                <a:moveTo>
                  <a:pt x="0" y="950404"/>
                </a:moveTo>
                <a:lnTo>
                  <a:pt x="9144000" y="950404"/>
                </a:lnTo>
                <a:lnTo>
                  <a:pt x="9144000" y="0"/>
                </a:lnTo>
                <a:lnTo>
                  <a:pt x="0" y="0"/>
                </a:lnTo>
                <a:lnTo>
                  <a:pt x="0" y="950404"/>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3"/>
          <p:cNvSpPr txBox="1"/>
          <p:nvPr/>
        </p:nvSpPr>
        <p:spPr>
          <a:xfrm>
            <a:off x="527300" y="6325299"/>
            <a:ext cx="1661795" cy="269240"/>
          </a:xfrm>
          <a:prstGeom prst="rect">
            <a:avLst/>
          </a:prstGeom>
        </p:spPr>
        <p:txBody>
          <a:bodyPr vert="horz" wrap="square" lIns="0" tIns="12700" rIns="0" bIns="0" rtlCol="0">
            <a:spAutoFit/>
          </a:bodyPr>
          <a:lstStyle/>
          <a:p>
            <a:pPr marL="12700" defTabSz="914400">
              <a:spcBef>
                <a:spcPts val="100"/>
              </a:spcBef>
            </a:pPr>
            <a:r>
              <a:rPr sz="1600" b="1" spc="-35" dirty="0">
                <a:solidFill>
                  <a:srgbClr val="FFFFFF"/>
                </a:solidFill>
                <a:latin typeface="FuturaStd-Book" panose="020B0502020204020303" pitchFamily="34" charset="0"/>
                <a:cs typeface="Futura Std"/>
              </a:rPr>
              <a:t>londoncf.org.uk</a:t>
            </a:r>
            <a:endParaRPr sz="1600" dirty="0">
              <a:solidFill>
                <a:prstClr val="black"/>
              </a:solidFill>
              <a:latin typeface="FuturaStd-Book" panose="020B0502020204020303" pitchFamily="34" charset="0"/>
              <a:cs typeface="Futura Std"/>
            </a:endParaRPr>
          </a:p>
        </p:txBody>
      </p:sp>
      <p:sp>
        <p:nvSpPr>
          <p:cNvPr id="17" name="object 4"/>
          <p:cNvSpPr/>
          <p:nvPr/>
        </p:nvSpPr>
        <p:spPr>
          <a:xfrm>
            <a:off x="0" y="12"/>
            <a:ext cx="9144000" cy="950594"/>
          </a:xfrm>
          <a:custGeom>
            <a:avLst/>
            <a:gdLst/>
            <a:ahLst/>
            <a:cxnLst/>
            <a:rect l="l" t="t" r="r" b="b"/>
            <a:pathLst>
              <a:path w="9144000" h="950594">
                <a:moveTo>
                  <a:pt x="0" y="950404"/>
                </a:moveTo>
                <a:lnTo>
                  <a:pt x="9144000" y="950404"/>
                </a:lnTo>
                <a:lnTo>
                  <a:pt x="9144000" y="0"/>
                </a:lnTo>
                <a:lnTo>
                  <a:pt x="0" y="0"/>
                </a:lnTo>
                <a:lnTo>
                  <a:pt x="0" y="950404"/>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5"/>
          <p:cNvSpPr/>
          <p:nvPr/>
        </p:nvSpPr>
        <p:spPr>
          <a:xfrm>
            <a:off x="6574320" y="316814"/>
            <a:ext cx="1980564" cy="1267460"/>
          </a:xfrm>
          <a:custGeom>
            <a:avLst/>
            <a:gdLst/>
            <a:ahLst/>
            <a:cxnLst/>
            <a:rect l="l" t="t" r="r" b="b"/>
            <a:pathLst>
              <a:path w="1980565" h="1267460">
                <a:moveTo>
                  <a:pt x="0" y="1267193"/>
                </a:moveTo>
                <a:lnTo>
                  <a:pt x="1979993" y="1267193"/>
                </a:lnTo>
                <a:lnTo>
                  <a:pt x="1979993" y="0"/>
                </a:lnTo>
                <a:lnTo>
                  <a:pt x="0" y="0"/>
                </a:lnTo>
                <a:lnTo>
                  <a:pt x="0" y="1267193"/>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 name="object 6"/>
          <p:cNvSpPr/>
          <p:nvPr/>
        </p:nvSpPr>
        <p:spPr>
          <a:xfrm>
            <a:off x="6782072" y="558398"/>
            <a:ext cx="1564474" cy="784009"/>
          </a:xfrm>
          <a:prstGeom prst="rect">
            <a:avLst/>
          </a:prstGeom>
          <a:blipFill>
            <a:blip r:embed="rId6"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 name="object 7"/>
          <p:cNvSpPr/>
          <p:nvPr/>
        </p:nvSpPr>
        <p:spPr>
          <a:xfrm>
            <a:off x="6574307" y="5279390"/>
            <a:ext cx="1980564" cy="1267460"/>
          </a:xfrm>
          <a:custGeom>
            <a:avLst/>
            <a:gdLst/>
            <a:ahLst/>
            <a:cxnLst/>
            <a:rect l="l" t="t" r="r" b="b"/>
            <a:pathLst>
              <a:path w="1980565" h="1267459">
                <a:moveTo>
                  <a:pt x="0" y="1267206"/>
                </a:moveTo>
                <a:lnTo>
                  <a:pt x="1980006" y="1267206"/>
                </a:lnTo>
                <a:lnTo>
                  <a:pt x="1980006" y="0"/>
                </a:lnTo>
                <a:lnTo>
                  <a:pt x="0" y="0"/>
                </a:lnTo>
                <a:lnTo>
                  <a:pt x="0" y="126720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3403642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object 4"/>
          <p:cNvSpPr/>
          <p:nvPr/>
        </p:nvSpPr>
        <p:spPr>
          <a:xfrm>
            <a:off x="540000" y="6317998"/>
            <a:ext cx="8064500" cy="0"/>
          </a:xfrm>
          <a:custGeom>
            <a:avLst/>
            <a:gdLst/>
            <a:ahLst/>
            <a:cxnLst/>
            <a:rect l="l" t="t" r="r" b="b"/>
            <a:pathLst>
              <a:path w="8064500">
                <a:moveTo>
                  <a:pt x="0" y="0"/>
                </a:moveTo>
                <a:lnTo>
                  <a:pt x="8064004" y="0"/>
                </a:lnTo>
              </a:path>
            </a:pathLst>
          </a:custGeom>
          <a:ln w="12700">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5"/>
          <p:cNvSpPr txBox="1"/>
          <p:nvPr/>
        </p:nvSpPr>
        <p:spPr>
          <a:xfrm>
            <a:off x="527300" y="6383211"/>
            <a:ext cx="2518410" cy="187231"/>
          </a:xfrm>
          <a:prstGeom prst="rect">
            <a:avLst/>
          </a:prstGeom>
        </p:spPr>
        <p:txBody>
          <a:bodyPr vert="horz" wrap="square" lIns="0" tIns="17780" rIns="0" bIns="0" rtlCol="0">
            <a:spAutoFit/>
          </a:bodyPr>
          <a:lstStyle/>
          <a:p>
            <a:pPr marL="12700" defTabSz="914400">
              <a:spcBef>
                <a:spcPts val="140"/>
              </a:spcBef>
            </a:pPr>
            <a:r>
              <a:rPr sz="1100" b="1" spc="-20" dirty="0">
                <a:solidFill>
                  <a:srgbClr val="FF0000"/>
                </a:solidFill>
                <a:latin typeface="Futura Std Book" panose="020B0502020204020303" pitchFamily="34" charset="0"/>
                <a:cs typeface="Futura Std"/>
              </a:rPr>
              <a:t>The </a:t>
            </a:r>
            <a:r>
              <a:rPr sz="1100" b="1" spc="-25" dirty="0">
                <a:solidFill>
                  <a:srgbClr val="FF0000"/>
                </a:solidFill>
                <a:latin typeface="Futura Std Book" panose="020B0502020204020303" pitchFamily="34" charset="0"/>
                <a:cs typeface="Futura Std"/>
              </a:rPr>
              <a:t>London Community</a:t>
            </a:r>
            <a:r>
              <a:rPr sz="1100" b="1" spc="-130" dirty="0">
                <a:solidFill>
                  <a:srgbClr val="FF0000"/>
                </a:solidFill>
                <a:latin typeface="Futura Std Book" panose="020B0502020204020303" pitchFamily="34" charset="0"/>
                <a:cs typeface="Futura Std"/>
              </a:rPr>
              <a:t> </a:t>
            </a:r>
            <a:r>
              <a:rPr sz="1100" b="1" spc="-25" dirty="0">
                <a:solidFill>
                  <a:srgbClr val="FF0000"/>
                </a:solidFill>
                <a:latin typeface="Futura Std Book" panose="020B0502020204020303" pitchFamily="34" charset="0"/>
                <a:cs typeface="Futura Std"/>
              </a:rPr>
              <a:t>Foundation</a:t>
            </a:r>
            <a:endParaRPr sz="1100" dirty="0">
              <a:solidFill>
                <a:prstClr val="black"/>
              </a:solidFill>
              <a:latin typeface="Futura Std Book" panose="020B0502020204020303" pitchFamily="34" charset="0"/>
              <a:cs typeface="Futura Std"/>
            </a:endParaRPr>
          </a:p>
        </p:txBody>
      </p:sp>
      <p:sp>
        <p:nvSpPr>
          <p:cNvPr id="26" name="object 6"/>
          <p:cNvSpPr txBox="1">
            <a:spLocks/>
          </p:cNvSpPr>
          <p:nvPr/>
        </p:nvSpPr>
        <p:spPr>
          <a:xfrm>
            <a:off x="8482758" y="6383211"/>
            <a:ext cx="146684" cy="207645"/>
          </a:xfrm>
          <a:prstGeom prst="rect">
            <a:avLst/>
          </a:prstGeom>
        </p:spPr>
        <p:txBody>
          <a:bodyPr vert="horz" wrap="square" lIns="0" tIns="17780" rIns="0" bIns="0" rtlCol="0">
            <a:spAutoFit/>
          </a:bodyPr>
          <a:lstStyle>
            <a:defPPr>
              <a:defRPr lang="en-US"/>
            </a:defPPr>
            <a:lvl1pPr marL="0" algn="l" defTabSz="914400" rtl="0" eaLnBrk="1" latinLnBrk="0" hangingPunct="1">
              <a:defRPr sz="1100" b="1" i="0" kern="1200">
                <a:solidFill>
                  <a:srgbClr val="FF0000"/>
                </a:solidFill>
                <a:latin typeface="Futura Std"/>
                <a:ea typeface="+mn-ea"/>
                <a:cs typeface="Futura St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lang="en-US" sz="1100" b="1" i="0" u="none" strike="noStrike" kern="1200" cap="none" spc="0" normalizeH="0" baseline="0" noProof="0" smtClean="0">
                <a:ln>
                  <a:noFill/>
                </a:ln>
                <a:solidFill>
                  <a:srgbClr val="FF0000"/>
                </a:solidFill>
                <a:effectLst/>
                <a:uLnTx/>
                <a:uFillTx/>
                <a:latin typeface="Futura Std"/>
                <a:ea typeface=""/>
                <a:cs typeface="Futura Std"/>
              </a:rPr>
              <a:pPr marL="25400" marR="0" lvl="0" indent="0" algn="l" defTabSz="914400" rtl="0" eaLnBrk="1" fontAlgn="auto" latinLnBrk="0" hangingPunct="1">
                <a:lnSpc>
                  <a:spcPct val="100000"/>
                </a:lnSpc>
                <a:spcBef>
                  <a:spcPts val="140"/>
                </a:spcBef>
                <a:spcAft>
                  <a:spcPts val="0"/>
                </a:spcAft>
                <a:buClrTx/>
                <a:buSzTx/>
                <a:buFontTx/>
                <a:buNone/>
                <a:tabLst/>
                <a:defRPr/>
              </a:pPr>
              <a:t>‹#›</a:t>
            </a:fld>
            <a:endParaRPr kumimoji="0" lang="en-US" sz="1100" b="1" i="0" u="none" strike="noStrike" kern="1200" cap="none" spc="0" normalizeH="0" baseline="0" noProof="0" dirty="0">
              <a:ln>
                <a:noFill/>
              </a:ln>
              <a:solidFill>
                <a:srgbClr val="FF0000"/>
              </a:solidFill>
              <a:effectLst/>
              <a:uLnTx/>
              <a:uFillTx/>
              <a:latin typeface="Futura Std"/>
              <a:ea typeface=""/>
              <a:cs typeface="Futura Std"/>
            </a:endParaRPr>
          </a:p>
        </p:txBody>
      </p:sp>
      <p:sp>
        <p:nvSpPr>
          <p:cNvPr id="27" name="bk object 16"/>
          <p:cNvSpPr/>
          <p:nvPr/>
        </p:nvSpPr>
        <p:spPr>
          <a:xfrm>
            <a:off x="540000" y="1151999"/>
            <a:ext cx="8064500" cy="0"/>
          </a:xfrm>
          <a:custGeom>
            <a:avLst/>
            <a:gdLst/>
            <a:ahLst/>
            <a:cxnLst/>
            <a:rect l="l" t="t" r="r" b="b"/>
            <a:pathLst>
              <a:path w="8064500">
                <a:moveTo>
                  <a:pt x="0" y="0"/>
                </a:moveTo>
                <a:lnTo>
                  <a:pt x="8064004" y="0"/>
                </a:lnTo>
              </a:path>
            </a:pathLst>
          </a:custGeom>
          <a:ln w="63500">
            <a:solidFill>
              <a:srgbClr val="FF0000"/>
            </a:solidFill>
          </a:ln>
        </p:spPr>
        <p:txBody>
          <a:bodyPr wrap="square" lIns="0" tIns="0" rIns="0" bIns="0" rtlCol="0"/>
          <a:lstStyle/>
          <a:p>
            <a:endParaRPr dirty="0"/>
          </a:p>
        </p:txBody>
      </p:sp>
    </p:spTree>
    <p:extLst>
      <p:ext uri="{BB962C8B-B14F-4D97-AF65-F5344CB8AC3E}">
        <p14:creationId xmlns:p14="http://schemas.microsoft.com/office/powerpoint/2010/main" val="4083792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object 2"/>
          <p:cNvSpPr/>
          <p:nvPr/>
        </p:nvSpPr>
        <p:spPr>
          <a:xfrm>
            <a:off x="0" y="950391"/>
            <a:ext cx="9144000" cy="4957445"/>
          </a:xfrm>
          <a:custGeom>
            <a:avLst/>
            <a:gdLst/>
            <a:ahLst/>
            <a:cxnLst/>
            <a:rect l="l" t="t" r="r" b="b"/>
            <a:pathLst>
              <a:path w="9144000" h="4957445">
                <a:moveTo>
                  <a:pt x="0" y="4957203"/>
                </a:moveTo>
                <a:lnTo>
                  <a:pt x="9144000" y="4957203"/>
                </a:lnTo>
                <a:lnTo>
                  <a:pt x="9144000" y="0"/>
                </a:lnTo>
                <a:lnTo>
                  <a:pt x="0" y="0"/>
                </a:lnTo>
                <a:lnTo>
                  <a:pt x="0" y="4957203"/>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3"/>
          <p:cNvSpPr/>
          <p:nvPr/>
        </p:nvSpPr>
        <p:spPr>
          <a:xfrm>
            <a:off x="5584316" y="316788"/>
            <a:ext cx="1980564" cy="1267460"/>
          </a:xfrm>
          <a:custGeom>
            <a:avLst/>
            <a:gdLst/>
            <a:ahLst/>
            <a:cxnLst/>
            <a:rect l="l" t="t" r="r" b="b"/>
            <a:pathLst>
              <a:path w="1980565" h="1267460">
                <a:moveTo>
                  <a:pt x="0" y="1267206"/>
                </a:moveTo>
                <a:lnTo>
                  <a:pt x="1980006" y="1267206"/>
                </a:lnTo>
                <a:lnTo>
                  <a:pt x="1980006" y="0"/>
                </a:lnTo>
                <a:lnTo>
                  <a:pt x="0" y="0"/>
                </a:lnTo>
                <a:lnTo>
                  <a:pt x="0" y="126720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4"/>
          <p:cNvSpPr/>
          <p:nvPr/>
        </p:nvSpPr>
        <p:spPr>
          <a:xfrm>
            <a:off x="5584316" y="5273992"/>
            <a:ext cx="1980564" cy="1267460"/>
          </a:xfrm>
          <a:custGeom>
            <a:avLst/>
            <a:gdLst/>
            <a:ahLst/>
            <a:cxnLst/>
            <a:rect l="l" t="t" r="r" b="b"/>
            <a:pathLst>
              <a:path w="1980565" h="1267459">
                <a:moveTo>
                  <a:pt x="0" y="1267206"/>
                </a:moveTo>
                <a:lnTo>
                  <a:pt x="1980006" y="1267206"/>
                </a:lnTo>
                <a:lnTo>
                  <a:pt x="1980006" y="0"/>
                </a:lnTo>
                <a:lnTo>
                  <a:pt x="0" y="0"/>
                </a:lnTo>
                <a:lnTo>
                  <a:pt x="0" y="1267206"/>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6"/>
          <p:cNvSpPr txBox="1"/>
          <p:nvPr/>
        </p:nvSpPr>
        <p:spPr>
          <a:xfrm>
            <a:off x="527300" y="6317171"/>
            <a:ext cx="1661795" cy="290830"/>
          </a:xfrm>
          <a:prstGeom prst="rect">
            <a:avLst/>
          </a:prstGeom>
        </p:spPr>
        <p:txBody>
          <a:bodyPr vert="horz" wrap="square" lIns="0" tIns="20320" rIns="0" bIns="0" rtlCol="0">
            <a:spAutoFit/>
          </a:bodyPr>
          <a:lstStyle/>
          <a:p>
            <a:pPr marL="12700" defTabSz="914400">
              <a:spcBef>
                <a:spcPts val="160"/>
              </a:spcBef>
            </a:pPr>
            <a:r>
              <a:rPr sz="1600" b="1" spc="-35" dirty="0">
                <a:solidFill>
                  <a:srgbClr val="FF0000"/>
                </a:solidFill>
                <a:latin typeface="Futura Std"/>
                <a:cs typeface="Futura Std"/>
              </a:rPr>
              <a:t>londoncf.org.uk</a:t>
            </a:r>
            <a:endParaRPr sz="1600" dirty="0">
              <a:solidFill>
                <a:prstClr val="black"/>
              </a:solidFill>
              <a:latin typeface="Futura Std"/>
              <a:cs typeface="Futura Std"/>
            </a:endParaRPr>
          </a:p>
        </p:txBody>
      </p:sp>
      <p:sp>
        <p:nvSpPr>
          <p:cNvPr id="18" name="object 7"/>
          <p:cNvSpPr txBox="1">
            <a:spLocks/>
          </p:cNvSpPr>
          <p:nvPr/>
        </p:nvSpPr>
        <p:spPr>
          <a:xfrm>
            <a:off x="8482758" y="6383211"/>
            <a:ext cx="146684" cy="207645"/>
          </a:xfrm>
          <a:prstGeom prst="rect">
            <a:avLst/>
          </a:prstGeom>
        </p:spPr>
        <p:txBody>
          <a:bodyPr vert="horz" wrap="square" lIns="0" tIns="17780" rIns="0" bIns="0" rtlCol="0">
            <a:spAutoFit/>
          </a:bodyPr>
          <a:lstStyle>
            <a:defPPr>
              <a:defRPr lang="en-US"/>
            </a:defPPr>
            <a:lvl1pPr marL="0" algn="l" defTabSz="914400" rtl="0" eaLnBrk="1" latinLnBrk="0" hangingPunct="1">
              <a:defRPr sz="1100" b="1" i="0" kern="1200">
                <a:solidFill>
                  <a:srgbClr val="FF0000"/>
                </a:solidFill>
                <a:latin typeface="Futura Std"/>
                <a:ea typeface="+mn-ea"/>
                <a:cs typeface="Futura St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ct val="100000"/>
              </a:lnSpc>
              <a:spcBef>
                <a:spcPts val="140"/>
              </a:spcBef>
              <a:spcAft>
                <a:spcPts val="0"/>
              </a:spcAft>
              <a:buClrTx/>
              <a:buSzTx/>
              <a:buFontTx/>
              <a:buNone/>
              <a:tabLst/>
              <a:defRPr/>
            </a:pPr>
            <a:fld id="{81D60167-4931-47E6-BA6A-407CBD079E47}" type="slidenum">
              <a:rPr kumimoji="0" lang="en-US" sz="1100" b="1" i="0" u="none" strike="noStrike" kern="1200" cap="none" spc="0" normalizeH="0" baseline="0" noProof="0" smtClean="0">
                <a:ln>
                  <a:noFill/>
                </a:ln>
                <a:solidFill>
                  <a:srgbClr val="FF0000"/>
                </a:solidFill>
                <a:effectLst/>
                <a:uLnTx/>
                <a:uFillTx/>
                <a:latin typeface="Futura Std"/>
                <a:ea typeface=""/>
                <a:cs typeface="Futura Std"/>
              </a:rPr>
              <a:pPr marL="25400" marR="0" lvl="0" indent="0" algn="l" defTabSz="914400" rtl="0" eaLnBrk="1" fontAlgn="auto" latinLnBrk="0" hangingPunct="1">
                <a:lnSpc>
                  <a:spcPct val="100000"/>
                </a:lnSpc>
                <a:spcBef>
                  <a:spcPts val="140"/>
                </a:spcBef>
                <a:spcAft>
                  <a:spcPts val="0"/>
                </a:spcAft>
                <a:buClrTx/>
                <a:buSzTx/>
                <a:buFontTx/>
                <a:buNone/>
                <a:tabLst/>
                <a:defRPr/>
              </a:pPr>
              <a:t>‹#›</a:t>
            </a:fld>
            <a:endParaRPr kumimoji="0" lang="en-US" sz="1100" b="1" i="0" u="none" strike="noStrike" kern="1200" cap="none" spc="0" normalizeH="0" baseline="0" noProof="0" dirty="0">
              <a:ln>
                <a:noFill/>
              </a:ln>
              <a:solidFill>
                <a:srgbClr val="FF0000"/>
              </a:solidFill>
              <a:effectLst/>
              <a:uLnTx/>
              <a:uFillTx/>
              <a:latin typeface="Futura Std"/>
              <a:ea typeface=""/>
              <a:cs typeface="Futura Std"/>
            </a:endParaRPr>
          </a:p>
        </p:txBody>
      </p:sp>
    </p:spTree>
    <p:extLst>
      <p:ext uri="{BB962C8B-B14F-4D97-AF65-F5344CB8AC3E}">
        <p14:creationId xmlns:p14="http://schemas.microsoft.com/office/powerpoint/2010/main" val="257242581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object 4"/>
          <p:cNvSpPr/>
          <p:nvPr userDrawn="1"/>
        </p:nvSpPr>
        <p:spPr>
          <a:xfrm>
            <a:off x="540000" y="6317998"/>
            <a:ext cx="8064500" cy="0"/>
          </a:xfrm>
          <a:custGeom>
            <a:avLst/>
            <a:gdLst/>
            <a:ahLst/>
            <a:cxnLst/>
            <a:rect l="l" t="t" r="r" b="b"/>
            <a:pathLst>
              <a:path w="8064500">
                <a:moveTo>
                  <a:pt x="0" y="0"/>
                </a:moveTo>
                <a:lnTo>
                  <a:pt x="8064004" y="0"/>
                </a:lnTo>
              </a:path>
            </a:pathLst>
          </a:custGeom>
          <a:ln w="12700">
            <a:solidFill>
              <a:srgbClr val="FF0000"/>
            </a:solidFill>
          </a:ln>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
        <p:nvSpPr>
          <p:cNvPr id="25" name="object 5"/>
          <p:cNvSpPr txBox="1"/>
          <p:nvPr userDrawn="1"/>
        </p:nvSpPr>
        <p:spPr>
          <a:xfrm>
            <a:off x="527300" y="6383211"/>
            <a:ext cx="2518410" cy="187231"/>
          </a:xfrm>
          <a:prstGeom prst="rect">
            <a:avLst/>
          </a:prstGeom>
        </p:spPr>
        <p:txBody>
          <a:bodyPr vert="horz" wrap="square" lIns="0" tIns="17780" rIns="0" bIns="0" rtlCol="0">
            <a:spAutoFit/>
          </a:bodyPr>
          <a:lstStyle/>
          <a:p>
            <a:pPr marL="12700" eaLnBrk="1" fontAlgn="auto" hangingPunct="1">
              <a:spcBef>
                <a:spcPts val="140"/>
              </a:spcBef>
              <a:spcAft>
                <a:spcPts val="0"/>
              </a:spcAft>
            </a:pPr>
            <a:r>
              <a:rPr sz="1100" b="1" spc="-20" dirty="0">
                <a:solidFill>
                  <a:srgbClr val="FF0000"/>
                </a:solidFill>
                <a:latin typeface="Futura Std Book" panose="020B0502020204020303" pitchFamily="34" charset="0"/>
                <a:cs typeface="Futura Std"/>
              </a:rPr>
              <a:t>The </a:t>
            </a:r>
            <a:r>
              <a:rPr sz="1100" b="1" spc="-25" dirty="0">
                <a:solidFill>
                  <a:srgbClr val="FF0000"/>
                </a:solidFill>
                <a:latin typeface="Futura Std Book" panose="020B0502020204020303" pitchFamily="34" charset="0"/>
                <a:cs typeface="Futura Std"/>
              </a:rPr>
              <a:t>London Community</a:t>
            </a:r>
            <a:r>
              <a:rPr sz="1100" b="1" spc="-130" dirty="0">
                <a:solidFill>
                  <a:srgbClr val="FF0000"/>
                </a:solidFill>
                <a:latin typeface="Futura Std Book" panose="020B0502020204020303" pitchFamily="34" charset="0"/>
                <a:cs typeface="Futura Std"/>
              </a:rPr>
              <a:t> </a:t>
            </a:r>
            <a:r>
              <a:rPr sz="1100" b="1" spc="-25" dirty="0">
                <a:solidFill>
                  <a:srgbClr val="FF0000"/>
                </a:solidFill>
                <a:latin typeface="Futura Std Book" panose="020B0502020204020303" pitchFamily="34" charset="0"/>
                <a:cs typeface="Futura Std"/>
              </a:rPr>
              <a:t>Foundation</a:t>
            </a:r>
            <a:endParaRPr sz="1100" dirty="0">
              <a:solidFill>
                <a:prstClr val="black"/>
              </a:solidFill>
              <a:latin typeface="Futura Std Book" panose="020B0502020204020303" pitchFamily="34" charset="0"/>
              <a:cs typeface="Futura Std"/>
            </a:endParaRPr>
          </a:p>
        </p:txBody>
      </p:sp>
      <p:sp>
        <p:nvSpPr>
          <p:cNvPr id="26" name="object 6"/>
          <p:cNvSpPr txBox="1">
            <a:spLocks/>
          </p:cNvSpPr>
          <p:nvPr userDrawn="1"/>
        </p:nvSpPr>
        <p:spPr>
          <a:xfrm>
            <a:off x="8482758" y="6383211"/>
            <a:ext cx="146684" cy="207645"/>
          </a:xfrm>
          <a:prstGeom prst="rect">
            <a:avLst/>
          </a:prstGeom>
        </p:spPr>
        <p:txBody>
          <a:bodyPr vert="horz" wrap="square" lIns="0" tIns="17780" rIns="0" bIns="0" rtlCol="0">
            <a:spAutoFit/>
          </a:bodyPr>
          <a:lstStyle>
            <a:defPPr>
              <a:defRPr lang="en-US"/>
            </a:defPPr>
            <a:lvl1pPr marL="0" algn="l" defTabSz="914400" rtl="0" eaLnBrk="1" latinLnBrk="0" hangingPunct="1">
              <a:defRPr sz="1100" b="1" i="0" kern="1200">
                <a:solidFill>
                  <a:srgbClr val="FF0000"/>
                </a:solidFill>
                <a:latin typeface="Futura Std"/>
                <a:ea typeface="+mn-ea"/>
                <a:cs typeface="Futura St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fontAlgn="auto">
              <a:spcBef>
                <a:spcPts val="140"/>
              </a:spcBef>
              <a:spcAft>
                <a:spcPts val="0"/>
              </a:spcAft>
              <a:defRPr/>
            </a:pPr>
            <a:fld id="{81D60167-4931-47E6-BA6A-407CBD079E47}" type="slidenum">
              <a:rPr lang="en-US" smtClean="0"/>
              <a:pPr marL="25400" fontAlgn="auto">
                <a:spcBef>
                  <a:spcPts val="140"/>
                </a:spcBef>
                <a:spcAft>
                  <a:spcPts val="0"/>
                </a:spcAft>
                <a:defRPr/>
              </a:pPr>
              <a:t>‹#›</a:t>
            </a:fld>
            <a:endParaRPr lang="en-US" dirty="0"/>
          </a:p>
        </p:txBody>
      </p:sp>
      <p:sp>
        <p:nvSpPr>
          <p:cNvPr id="27" name="bk object 16"/>
          <p:cNvSpPr/>
          <p:nvPr userDrawn="1"/>
        </p:nvSpPr>
        <p:spPr>
          <a:xfrm>
            <a:off x="540000" y="1151999"/>
            <a:ext cx="8064500" cy="0"/>
          </a:xfrm>
          <a:custGeom>
            <a:avLst/>
            <a:gdLst/>
            <a:ahLst/>
            <a:cxnLst/>
            <a:rect l="l" t="t" r="r" b="b"/>
            <a:pathLst>
              <a:path w="8064500">
                <a:moveTo>
                  <a:pt x="0" y="0"/>
                </a:moveTo>
                <a:lnTo>
                  <a:pt x="8064004" y="0"/>
                </a:lnTo>
              </a:path>
            </a:pathLst>
          </a:custGeom>
          <a:ln w="63500">
            <a:solidFill>
              <a:srgbClr val="FF0000"/>
            </a:solidFill>
          </a:ln>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panose="020F0502020204030204"/>
            </a:endParaRPr>
          </a:p>
        </p:txBody>
      </p:sp>
    </p:spTree>
    <p:extLst>
      <p:ext uri="{BB962C8B-B14F-4D97-AF65-F5344CB8AC3E}">
        <p14:creationId xmlns:p14="http://schemas.microsoft.com/office/powerpoint/2010/main" val="267831921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object 2"/>
          <p:cNvSpPr/>
          <p:nvPr userDrawn="1"/>
        </p:nvSpPr>
        <p:spPr>
          <a:xfrm>
            <a:off x="0" y="5907595"/>
            <a:ext cx="9144000" cy="950594"/>
          </a:xfrm>
          <a:custGeom>
            <a:avLst/>
            <a:gdLst/>
            <a:ahLst/>
            <a:cxnLst/>
            <a:rect l="l" t="t" r="r" b="b"/>
            <a:pathLst>
              <a:path w="9144000" h="950595">
                <a:moveTo>
                  <a:pt x="0" y="950404"/>
                </a:moveTo>
                <a:lnTo>
                  <a:pt x="9144000" y="950404"/>
                </a:lnTo>
                <a:lnTo>
                  <a:pt x="9144000" y="0"/>
                </a:lnTo>
                <a:lnTo>
                  <a:pt x="0" y="0"/>
                </a:lnTo>
                <a:lnTo>
                  <a:pt x="0" y="950404"/>
                </a:lnTo>
                <a:close/>
              </a:path>
            </a:pathLst>
          </a:custGeom>
          <a:solidFill>
            <a:srgbClr val="FF0000"/>
          </a:solidFill>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
        <p:nvSpPr>
          <p:cNvPr id="16" name="object 3"/>
          <p:cNvSpPr txBox="1"/>
          <p:nvPr userDrawn="1"/>
        </p:nvSpPr>
        <p:spPr>
          <a:xfrm>
            <a:off x="527300" y="6325299"/>
            <a:ext cx="1661795" cy="269240"/>
          </a:xfrm>
          <a:prstGeom prst="rect">
            <a:avLst/>
          </a:prstGeom>
        </p:spPr>
        <p:txBody>
          <a:bodyPr vert="horz" wrap="square" lIns="0" tIns="12700" rIns="0" bIns="0" rtlCol="0">
            <a:spAutoFit/>
          </a:bodyPr>
          <a:lstStyle/>
          <a:p>
            <a:pPr marL="12700" eaLnBrk="1" fontAlgn="auto" hangingPunct="1">
              <a:spcBef>
                <a:spcPts val="100"/>
              </a:spcBef>
              <a:spcAft>
                <a:spcPts val="0"/>
              </a:spcAft>
            </a:pPr>
            <a:r>
              <a:rPr sz="1600" b="1" spc="-35" dirty="0">
                <a:solidFill>
                  <a:srgbClr val="FFFFFF"/>
                </a:solidFill>
                <a:latin typeface="FuturaStd-Book" panose="020B0502020204020303" pitchFamily="34" charset="0"/>
                <a:cs typeface="Futura Std"/>
              </a:rPr>
              <a:t>londoncf.org.uk</a:t>
            </a:r>
            <a:endParaRPr sz="1600" dirty="0">
              <a:solidFill>
                <a:prstClr val="black"/>
              </a:solidFill>
              <a:latin typeface="FuturaStd-Book" panose="020B0502020204020303" pitchFamily="34" charset="0"/>
              <a:cs typeface="Futura Std"/>
            </a:endParaRPr>
          </a:p>
        </p:txBody>
      </p:sp>
      <p:sp>
        <p:nvSpPr>
          <p:cNvPr id="17" name="object 4"/>
          <p:cNvSpPr/>
          <p:nvPr userDrawn="1"/>
        </p:nvSpPr>
        <p:spPr>
          <a:xfrm>
            <a:off x="0" y="12"/>
            <a:ext cx="9144000" cy="950594"/>
          </a:xfrm>
          <a:custGeom>
            <a:avLst/>
            <a:gdLst/>
            <a:ahLst/>
            <a:cxnLst/>
            <a:rect l="l" t="t" r="r" b="b"/>
            <a:pathLst>
              <a:path w="9144000" h="950594">
                <a:moveTo>
                  <a:pt x="0" y="950404"/>
                </a:moveTo>
                <a:lnTo>
                  <a:pt x="9144000" y="950404"/>
                </a:lnTo>
                <a:lnTo>
                  <a:pt x="9144000" y="0"/>
                </a:lnTo>
                <a:lnTo>
                  <a:pt x="0" y="0"/>
                </a:lnTo>
                <a:lnTo>
                  <a:pt x="0" y="950404"/>
                </a:lnTo>
                <a:close/>
              </a:path>
            </a:pathLst>
          </a:custGeom>
          <a:solidFill>
            <a:srgbClr val="FF0000"/>
          </a:solidFill>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
        <p:nvSpPr>
          <p:cNvPr id="18" name="object 5"/>
          <p:cNvSpPr/>
          <p:nvPr userDrawn="1"/>
        </p:nvSpPr>
        <p:spPr>
          <a:xfrm>
            <a:off x="6574320" y="316814"/>
            <a:ext cx="1980564" cy="1267460"/>
          </a:xfrm>
          <a:custGeom>
            <a:avLst/>
            <a:gdLst/>
            <a:ahLst/>
            <a:cxnLst/>
            <a:rect l="l" t="t" r="r" b="b"/>
            <a:pathLst>
              <a:path w="1980565" h="1267460">
                <a:moveTo>
                  <a:pt x="0" y="1267193"/>
                </a:moveTo>
                <a:lnTo>
                  <a:pt x="1979993" y="1267193"/>
                </a:lnTo>
                <a:lnTo>
                  <a:pt x="1979993" y="0"/>
                </a:lnTo>
                <a:lnTo>
                  <a:pt x="0" y="0"/>
                </a:lnTo>
                <a:lnTo>
                  <a:pt x="0" y="1267193"/>
                </a:lnTo>
                <a:close/>
              </a:path>
            </a:pathLst>
          </a:custGeom>
          <a:solidFill>
            <a:srgbClr val="FF0000"/>
          </a:solidFill>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
        <p:nvSpPr>
          <p:cNvPr id="19" name="object 6"/>
          <p:cNvSpPr/>
          <p:nvPr userDrawn="1"/>
        </p:nvSpPr>
        <p:spPr>
          <a:xfrm>
            <a:off x="6782072" y="558398"/>
            <a:ext cx="1564474" cy="784009"/>
          </a:xfrm>
          <a:prstGeom prst="rect">
            <a:avLst/>
          </a:prstGeom>
          <a:blipFill>
            <a:blip r:embed="rId4" cstate="print"/>
            <a:stretch>
              <a:fillRect/>
            </a:stretch>
          </a:blipFill>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
        <p:nvSpPr>
          <p:cNvPr id="20" name="object 7"/>
          <p:cNvSpPr/>
          <p:nvPr userDrawn="1"/>
        </p:nvSpPr>
        <p:spPr>
          <a:xfrm>
            <a:off x="6574307" y="5279390"/>
            <a:ext cx="1980564" cy="1267460"/>
          </a:xfrm>
          <a:custGeom>
            <a:avLst/>
            <a:gdLst/>
            <a:ahLst/>
            <a:cxnLst/>
            <a:rect l="l" t="t" r="r" b="b"/>
            <a:pathLst>
              <a:path w="1980565" h="1267459">
                <a:moveTo>
                  <a:pt x="0" y="1267206"/>
                </a:moveTo>
                <a:lnTo>
                  <a:pt x="1980006" y="1267206"/>
                </a:lnTo>
                <a:lnTo>
                  <a:pt x="1980006" y="0"/>
                </a:lnTo>
                <a:lnTo>
                  <a:pt x="0" y="0"/>
                </a:lnTo>
                <a:lnTo>
                  <a:pt x="0" y="1267206"/>
                </a:lnTo>
                <a:close/>
              </a:path>
            </a:pathLst>
          </a:custGeom>
          <a:solidFill>
            <a:srgbClr val="FFFFFF"/>
          </a:solidFill>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Tree>
    <p:extLst>
      <p:ext uri="{BB962C8B-B14F-4D97-AF65-F5344CB8AC3E}">
        <p14:creationId xmlns:p14="http://schemas.microsoft.com/office/powerpoint/2010/main" val="850907035"/>
      </p:ext>
    </p:extLst>
  </p:cSld>
  <p:clrMap bg1="lt1" tx1="dk1" bg2="lt2" tx2="dk2" accent1="accent1" accent2="accent2" accent3="accent3" accent4="accent4" accent5="accent5" accent6="accent6" hlink="hlink" folHlink="folHlink"/>
  <p:sldLayoutIdLst>
    <p:sldLayoutId id="2147483868" r:id="rId1"/>
    <p:sldLayoutId id="21474838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object 4"/>
          <p:cNvSpPr/>
          <p:nvPr userDrawn="1"/>
        </p:nvSpPr>
        <p:spPr>
          <a:xfrm>
            <a:off x="540000" y="6317998"/>
            <a:ext cx="8064500" cy="0"/>
          </a:xfrm>
          <a:custGeom>
            <a:avLst/>
            <a:gdLst/>
            <a:ahLst/>
            <a:cxnLst/>
            <a:rect l="l" t="t" r="r" b="b"/>
            <a:pathLst>
              <a:path w="8064500">
                <a:moveTo>
                  <a:pt x="0" y="0"/>
                </a:moveTo>
                <a:lnTo>
                  <a:pt x="8064004" y="0"/>
                </a:lnTo>
              </a:path>
            </a:pathLst>
          </a:custGeom>
          <a:ln w="12700">
            <a:solidFill>
              <a:srgbClr val="FF0000"/>
            </a:solidFill>
          </a:ln>
        </p:spPr>
        <p:txBody>
          <a:bodyPr wrap="square" lIns="0" tIns="0" rIns="0" bIns="0" rtlCol="0"/>
          <a:lstStyle/>
          <a:p>
            <a:pPr eaLnBrk="1" fontAlgn="auto" hangingPunct="1">
              <a:spcBef>
                <a:spcPts val="0"/>
              </a:spcBef>
              <a:spcAft>
                <a:spcPts val="0"/>
              </a:spcAft>
              <a:defRPr/>
            </a:pPr>
            <a:endParaRPr kern="0" dirty="0">
              <a:solidFill>
                <a:prstClr val="black"/>
              </a:solidFill>
              <a:latin typeface="Calibri" panose="020F0502020204030204"/>
            </a:endParaRPr>
          </a:p>
        </p:txBody>
      </p:sp>
      <p:sp>
        <p:nvSpPr>
          <p:cNvPr id="25" name="object 5"/>
          <p:cNvSpPr txBox="1"/>
          <p:nvPr userDrawn="1"/>
        </p:nvSpPr>
        <p:spPr>
          <a:xfrm>
            <a:off x="527300" y="6383211"/>
            <a:ext cx="2518410" cy="187231"/>
          </a:xfrm>
          <a:prstGeom prst="rect">
            <a:avLst/>
          </a:prstGeom>
        </p:spPr>
        <p:txBody>
          <a:bodyPr vert="horz" wrap="square" lIns="0" tIns="17780" rIns="0" bIns="0" rtlCol="0">
            <a:spAutoFit/>
          </a:bodyPr>
          <a:lstStyle/>
          <a:p>
            <a:pPr marL="12700" eaLnBrk="1" fontAlgn="auto" hangingPunct="1">
              <a:spcBef>
                <a:spcPts val="140"/>
              </a:spcBef>
              <a:spcAft>
                <a:spcPts val="0"/>
              </a:spcAft>
            </a:pPr>
            <a:r>
              <a:rPr sz="1100" b="1" spc="-20" dirty="0">
                <a:solidFill>
                  <a:srgbClr val="FF0000"/>
                </a:solidFill>
                <a:latin typeface="Futura Std Book" panose="020B0502020204020303" pitchFamily="34" charset="0"/>
                <a:cs typeface="Futura Std"/>
              </a:rPr>
              <a:t>The </a:t>
            </a:r>
            <a:r>
              <a:rPr sz="1100" b="1" spc="-25" dirty="0">
                <a:solidFill>
                  <a:srgbClr val="FF0000"/>
                </a:solidFill>
                <a:latin typeface="Futura Std Book" panose="020B0502020204020303" pitchFamily="34" charset="0"/>
                <a:cs typeface="Futura Std"/>
              </a:rPr>
              <a:t>London Community</a:t>
            </a:r>
            <a:r>
              <a:rPr sz="1100" b="1" spc="-130" dirty="0">
                <a:solidFill>
                  <a:srgbClr val="FF0000"/>
                </a:solidFill>
                <a:latin typeface="Futura Std Book" panose="020B0502020204020303" pitchFamily="34" charset="0"/>
                <a:cs typeface="Futura Std"/>
              </a:rPr>
              <a:t> </a:t>
            </a:r>
            <a:r>
              <a:rPr sz="1100" b="1" spc="-25" dirty="0">
                <a:solidFill>
                  <a:srgbClr val="FF0000"/>
                </a:solidFill>
                <a:latin typeface="Futura Std Book" panose="020B0502020204020303" pitchFamily="34" charset="0"/>
                <a:cs typeface="Futura Std"/>
              </a:rPr>
              <a:t>Foundation</a:t>
            </a:r>
            <a:endParaRPr sz="1100" dirty="0">
              <a:solidFill>
                <a:prstClr val="black"/>
              </a:solidFill>
              <a:latin typeface="Futura Std Book" panose="020B0502020204020303" pitchFamily="34" charset="0"/>
              <a:cs typeface="Futura Std"/>
            </a:endParaRPr>
          </a:p>
        </p:txBody>
      </p:sp>
      <p:sp>
        <p:nvSpPr>
          <p:cNvPr id="26" name="object 6"/>
          <p:cNvSpPr txBox="1">
            <a:spLocks/>
          </p:cNvSpPr>
          <p:nvPr userDrawn="1"/>
        </p:nvSpPr>
        <p:spPr>
          <a:xfrm>
            <a:off x="8482758" y="6383211"/>
            <a:ext cx="146684" cy="207645"/>
          </a:xfrm>
          <a:prstGeom prst="rect">
            <a:avLst/>
          </a:prstGeom>
        </p:spPr>
        <p:txBody>
          <a:bodyPr vert="horz" wrap="square" lIns="0" tIns="17780" rIns="0" bIns="0" rtlCol="0">
            <a:spAutoFit/>
          </a:bodyPr>
          <a:lstStyle>
            <a:defPPr>
              <a:defRPr lang="en-US"/>
            </a:defPPr>
            <a:lvl1pPr marL="0" algn="l" defTabSz="914400" rtl="0" eaLnBrk="1" latinLnBrk="0" hangingPunct="1">
              <a:defRPr sz="1100" b="1" i="0" kern="1200">
                <a:solidFill>
                  <a:srgbClr val="FF0000"/>
                </a:solidFill>
                <a:latin typeface="Futura Std"/>
                <a:ea typeface="+mn-ea"/>
                <a:cs typeface="Futura St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fontAlgn="auto">
              <a:spcBef>
                <a:spcPts val="140"/>
              </a:spcBef>
              <a:spcAft>
                <a:spcPts val="0"/>
              </a:spcAft>
              <a:defRPr/>
            </a:pPr>
            <a:fld id="{81D60167-4931-47E6-BA6A-407CBD079E47}" type="slidenum">
              <a:rPr lang="en-US" smtClean="0"/>
              <a:pPr marL="25400" fontAlgn="auto">
                <a:spcBef>
                  <a:spcPts val="140"/>
                </a:spcBef>
                <a:spcAft>
                  <a:spcPts val="0"/>
                </a:spcAft>
                <a:defRPr/>
              </a:pPr>
              <a:t>‹#›</a:t>
            </a:fld>
            <a:endParaRPr lang="en-US" dirty="0"/>
          </a:p>
        </p:txBody>
      </p:sp>
      <p:sp>
        <p:nvSpPr>
          <p:cNvPr id="27" name="bk object 16"/>
          <p:cNvSpPr/>
          <p:nvPr userDrawn="1"/>
        </p:nvSpPr>
        <p:spPr>
          <a:xfrm>
            <a:off x="540000" y="1151999"/>
            <a:ext cx="8064500" cy="0"/>
          </a:xfrm>
          <a:custGeom>
            <a:avLst/>
            <a:gdLst/>
            <a:ahLst/>
            <a:cxnLst/>
            <a:rect l="l" t="t" r="r" b="b"/>
            <a:pathLst>
              <a:path w="8064500">
                <a:moveTo>
                  <a:pt x="0" y="0"/>
                </a:moveTo>
                <a:lnTo>
                  <a:pt x="8064004" y="0"/>
                </a:lnTo>
              </a:path>
            </a:pathLst>
          </a:custGeom>
          <a:ln w="63500">
            <a:solidFill>
              <a:srgbClr val="FF0000"/>
            </a:solidFill>
          </a:ln>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panose="020F0502020204030204"/>
            </a:endParaRPr>
          </a:p>
        </p:txBody>
      </p:sp>
    </p:spTree>
    <p:extLst>
      <p:ext uri="{BB962C8B-B14F-4D97-AF65-F5344CB8AC3E}">
        <p14:creationId xmlns:p14="http://schemas.microsoft.com/office/powerpoint/2010/main" val="407848066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hyperlink" Target="http://survey.clicktools.com/app/survey/go.jsp?iv=9yjo3m00tlct" TargetMode="Externa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afelives.org.uk/sites/default/files/resources/SafeLives%20survey%20of%20frontline%20domestic%20abuse%20organisations%20for%20COVID-19%2030.03.20_0.pdf" TargetMode="External"/><Relationship Id="rId2" Type="http://schemas.openxmlformats.org/officeDocument/2006/relationships/hyperlink" Target="https://www.wrc.org.uk/Handlers/Download.ashx?IDMF=a1f51f03-fb60-4dab-b352-c2cb54bd0552" TargetMode="External"/><Relationship Id="rId1" Type="http://schemas.openxmlformats.org/officeDocument/2006/relationships/slideLayout" Target="../slideLayouts/slideLayout5.xml"/><Relationship Id="rId4" Type="http://schemas.openxmlformats.org/officeDocument/2006/relationships/hyperlink" Target="https://data.london.gov.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s://londoncf.org.uk/grants/vawg-grassroots-fund"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s://calendly.com/vawggrassrootsfund/30min?month=2020-11&amp;date=2020-11-23"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hyperlink" Target="https://londoncf.org.uk/uploads/VAWG-Grassroots-Fund-Final-Prospectus.pdf" TargetMode="Externa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4565" y="3367503"/>
            <a:ext cx="4109443" cy="432048"/>
          </a:xfrm>
        </p:spPr>
        <p:txBody>
          <a:bodyPr/>
          <a:lstStyle/>
          <a:p>
            <a:r>
              <a:rPr lang="en-GB" altLang="en-US" dirty="0">
                <a:latin typeface="Futura Std Book" panose="020B0502020204020303" pitchFamily="34" charset="0"/>
              </a:rPr>
              <a:t>Information Session</a:t>
            </a:r>
            <a:endParaRPr lang="cy-GB" altLang="en-US" sz="1400">
              <a:latin typeface="Futura Std Book" panose="020B0502020204020303" pitchFamily="34" charset="0"/>
            </a:endParaRPr>
          </a:p>
        </p:txBody>
      </p:sp>
      <p:sp>
        <p:nvSpPr>
          <p:cNvPr id="3" name="Text Placeholder 2"/>
          <p:cNvSpPr>
            <a:spLocks noGrp="1"/>
          </p:cNvSpPr>
          <p:nvPr>
            <p:ph type="body" sz="quarter" idx="12"/>
          </p:nvPr>
        </p:nvSpPr>
        <p:spPr/>
        <p:txBody>
          <a:bodyPr/>
          <a:lstStyle/>
          <a:p>
            <a:r>
              <a:rPr lang="en-US" dirty="0">
                <a:latin typeface="Futura Std Book" panose="020B0502020204020303" pitchFamily="34" charset="0"/>
              </a:rPr>
              <a:t>Anneka Singh </a:t>
            </a:r>
          </a:p>
        </p:txBody>
      </p:sp>
      <p:sp>
        <p:nvSpPr>
          <p:cNvPr id="4" name="Text Placeholder 3"/>
          <p:cNvSpPr>
            <a:spLocks noGrp="1"/>
          </p:cNvSpPr>
          <p:nvPr>
            <p:ph type="body" sz="quarter" idx="13"/>
          </p:nvPr>
        </p:nvSpPr>
        <p:spPr>
          <a:xfrm>
            <a:off x="6567812" y="2558564"/>
            <a:ext cx="1916112" cy="254440"/>
          </a:xfrm>
        </p:spPr>
        <p:txBody>
          <a:bodyPr/>
          <a:lstStyle/>
          <a:p>
            <a:r>
              <a:rPr lang="en-US" dirty="0">
                <a:latin typeface="Futura Std Book" panose="020B0502020204020303" pitchFamily="34" charset="0"/>
              </a:rPr>
              <a:t>Programme Manager</a:t>
            </a:r>
          </a:p>
        </p:txBody>
      </p:sp>
      <p:sp>
        <p:nvSpPr>
          <p:cNvPr id="5" name="Text Placeholder 4"/>
          <p:cNvSpPr>
            <a:spLocks noGrp="1"/>
          </p:cNvSpPr>
          <p:nvPr>
            <p:ph type="body" sz="quarter" idx="14"/>
          </p:nvPr>
        </p:nvSpPr>
        <p:spPr>
          <a:xfrm>
            <a:off x="6567812" y="4076493"/>
            <a:ext cx="1916112" cy="292864"/>
          </a:xfrm>
        </p:spPr>
        <p:txBody>
          <a:bodyPr/>
          <a:lstStyle/>
          <a:p>
            <a:r>
              <a:rPr lang="en-US" dirty="0">
                <a:latin typeface="Futura Std Book" panose="020B0502020204020303" pitchFamily="34" charset="0"/>
              </a:rPr>
              <a:t>24</a:t>
            </a:r>
            <a:r>
              <a:rPr lang="en-US" baseline="30000" dirty="0">
                <a:latin typeface="Futura Std Book" panose="020B0502020204020303" pitchFamily="34" charset="0"/>
              </a:rPr>
              <a:t>th</a:t>
            </a:r>
            <a:r>
              <a:rPr lang="en-US" dirty="0">
                <a:latin typeface="Futura Std Book" panose="020B0502020204020303" pitchFamily="34" charset="0"/>
              </a:rPr>
              <a:t> November 2020 </a:t>
            </a:r>
          </a:p>
        </p:txBody>
      </p:sp>
      <p:sp>
        <p:nvSpPr>
          <p:cNvPr id="6" name="Text Placeholder 5"/>
          <p:cNvSpPr>
            <a:spLocks noGrp="1"/>
          </p:cNvSpPr>
          <p:nvPr>
            <p:ph type="body" sz="quarter" idx="15"/>
          </p:nvPr>
        </p:nvSpPr>
        <p:spPr>
          <a:xfrm>
            <a:off x="534565" y="1305670"/>
            <a:ext cx="5485260" cy="1669959"/>
          </a:xfrm>
        </p:spPr>
        <p:txBody>
          <a:bodyPr/>
          <a:lstStyle/>
          <a:p>
            <a:r>
              <a:rPr lang="en-US" dirty="0">
                <a:latin typeface="Futura Std Book" panose="020B0502020204020303" pitchFamily="34" charset="0"/>
              </a:rPr>
              <a:t>MOPAC VAWG Grassroots Fund</a:t>
            </a:r>
          </a:p>
        </p:txBody>
      </p:sp>
      <p:pic>
        <p:nvPicPr>
          <p:cNvPr id="7" name="Picture 6">
            <a:extLst>
              <a:ext uri="{FF2B5EF4-FFF2-40B4-BE49-F238E27FC236}">
                <a16:creationId xmlns:a16="http://schemas.microsoft.com/office/drawing/2014/main" id="{9ACB129B-6522-4DCD-A62B-BCC385F2CED5}"/>
              </a:ext>
            </a:extLst>
          </p:cNvPr>
          <p:cNvPicPr>
            <a:picLocks noChangeAspect="1"/>
          </p:cNvPicPr>
          <p:nvPr/>
        </p:nvPicPr>
        <p:blipFill>
          <a:blip r:embed="rId3"/>
          <a:stretch>
            <a:fillRect/>
          </a:stretch>
        </p:blipFill>
        <p:spPr>
          <a:xfrm>
            <a:off x="534565" y="4797519"/>
            <a:ext cx="4267570" cy="512108"/>
          </a:xfrm>
          <a:prstGeom prst="rect">
            <a:avLst/>
          </a:prstGeom>
        </p:spPr>
      </p:pic>
      <p:pic>
        <p:nvPicPr>
          <p:cNvPr id="8" name="Picture 7">
            <a:extLst>
              <a:ext uri="{FF2B5EF4-FFF2-40B4-BE49-F238E27FC236}">
                <a16:creationId xmlns:a16="http://schemas.microsoft.com/office/drawing/2014/main" id="{237AD9B2-94B2-4B30-8320-D6C08A7DA06C}"/>
              </a:ext>
            </a:extLst>
          </p:cNvPr>
          <p:cNvPicPr>
            <a:picLocks noChangeAspect="1"/>
          </p:cNvPicPr>
          <p:nvPr/>
        </p:nvPicPr>
        <p:blipFill>
          <a:blip r:embed="rId4"/>
          <a:stretch>
            <a:fillRect/>
          </a:stretch>
        </p:blipFill>
        <p:spPr>
          <a:xfrm>
            <a:off x="5685858" y="4286012"/>
            <a:ext cx="1542994" cy="1535121"/>
          </a:xfrm>
          <a:prstGeom prst="rect">
            <a:avLst/>
          </a:prstGeom>
        </p:spPr>
      </p:pic>
      <p:sp>
        <p:nvSpPr>
          <p:cNvPr id="11" name="Text Placeholder 2">
            <a:extLst>
              <a:ext uri="{FF2B5EF4-FFF2-40B4-BE49-F238E27FC236}">
                <a16:creationId xmlns:a16="http://schemas.microsoft.com/office/drawing/2014/main" id="{13FA248F-AFDE-45E0-B6F4-B43B5E1AE3FA}"/>
              </a:ext>
            </a:extLst>
          </p:cNvPr>
          <p:cNvSpPr txBox="1">
            <a:spLocks/>
          </p:cNvSpPr>
          <p:nvPr/>
        </p:nvSpPr>
        <p:spPr>
          <a:xfrm>
            <a:off x="6567812" y="3192567"/>
            <a:ext cx="1916112" cy="264580"/>
          </a:xfrm>
          <a:prstGeom prst="rect">
            <a:avLst/>
          </a:prstGeom>
        </p:spPr>
        <p:txBody>
          <a:bodyPr lIns="0" tIns="0" rIns="0" bIns="0"/>
          <a:lstStyle>
            <a:lvl1pPr marL="0" indent="0" algn="l" defTabSz="914400" rtl="0" eaLnBrk="1" latinLnBrk="0" hangingPunct="1">
              <a:lnSpc>
                <a:spcPct val="90000"/>
              </a:lnSpc>
              <a:spcBef>
                <a:spcPts val="1000"/>
              </a:spcBef>
              <a:buFontTx/>
              <a:buNone/>
              <a:defRPr sz="1600" b="1" i="0" kern="1200" spc="-20" baseline="0">
                <a:solidFill>
                  <a:srgbClr val="FF0000"/>
                </a:solidFill>
                <a:latin typeface="Futura Std Book" charset="0"/>
                <a:ea typeface="Futura Std Book" charset="0"/>
                <a:cs typeface="Futura Std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latin typeface="Futura Std Book" panose="020B0502020204020303" pitchFamily="34" charset="0"/>
              </a:rPr>
              <a:t>Temi Pratt </a:t>
            </a:r>
          </a:p>
        </p:txBody>
      </p:sp>
      <p:sp>
        <p:nvSpPr>
          <p:cNvPr id="12" name="Text Placeholder 3">
            <a:extLst>
              <a:ext uri="{FF2B5EF4-FFF2-40B4-BE49-F238E27FC236}">
                <a16:creationId xmlns:a16="http://schemas.microsoft.com/office/drawing/2014/main" id="{2D48D0F7-8DE7-485F-ACFB-C384AA77EAEF}"/>
              </a:ext>
            </a:extLst>
          </p:cNvPr>
          <p:cNvSpPr txBox="1">
            <a:spLocks/>
          </p:cNvSpPr>
          <p:nvPr/>
        </p:nvSpPr>
        <p:spPr>
          <a:xfrm>
            <a:off x="6567812" y="3437095"/>
            <a:ext cx="2206318" cy="292864"/>
          </a:xfrm>
          <a:prstGeom prst="rect">
            <a:avLst/>
          </a:prstGeom>
        </p:spPr>
        <p:txBody>
          <a:bodyPr lIns="0" tIns="0" rIns="0" bIns="0"/>
          <a:lstStyle>
            <a:lvl1pPr marL="0" indent="0" algn="l" defTabSz="914400" rtl="0" eaLnBrk="1" latinLnBrk="0" hangingPunct="1">
              <a:lnSpc>
                <a:spcPct val="100000"/>
              </a:lnSpc>
              <a:spcBef>
                <a:spcPts val="1000"/>
              </a:spcBef>
              <a:buFontTx/>
              <a:buNone/>
              <a:defRPr sz="1600" kern="1200">
                <a:solidFill>
                  <a:schemeClr val="tx1"/>
                </a:solidFill>
                <a:latin typeface="Futura Std Book" charset="0"/>
                <a:ea typeface="Futura Std Book" charset="0"/>
                <a:cs typeface="Futura Std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latin typeface="Futura Std Book" panose="020B0502020204020303" pitchFamily="34" charset="0"/>
              </a:rPr>
              <a:t>Programme Co-ordinator</a:t>
            </a:r>
          </a:p>
        </p:txBody>
      </p:sp>
    </p:spTree>
    <p:extLst>
      <p:ext uri="{BB962C8B-B14F-4D97-AF65-F5344CB8AC3E}">
        <p14:creationId xmlns:p14="http://schemas.microsoft.com/office/powerpoint/2010/main" val="180017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79F-961D-472F-BAC0-E17201025A13}"/>
              </a:ext>
            </a:extLst>
          </p:cNvPr>
          <p:cNvSpPr>
            <a:spLocks noGrp="1"/>
          </p:cNvSpPr>
          <p:nvPr>
            <p:ph type="title"/>
          </p:nvPr>
        </p:nvSpPr>
        <p:spPr/>
        <p:txBody>
          <a:bodyPr/>
          <a:lstStyle/>
          <a:p>
            <a:r>
              <a:rPr lang="en-GB" dirty="0">
                <a:latin typeface="Futura Std Book" panose="020B0502020204020303" pitchFamily="34" charset="0"/>
              </a:rPr>
              <a:t>TSIP – Co-design and capacity building</a:t>
            </a:r>
          </a:p>
        </p:txBody>
      </p:sp>
      <p:sp>
        <p:nvSpPr>
          <p:cNvPr id="4" name="Rectangle 3">
            <a:extLst>
              <a:ext uri="{FF2B5EF4-FFF2-40B4-BE49-F238E27FC236}">
                <a16:creationId xmlns:a16="http://schemas.microsoft.com/office/drawing/2014/main" id="{C9A7F462-2D99-BA41-AB4F-BE3FDED412DF}"/>
              </a:ext>
            </a:extLst>
          </p:cNvPr>
          <p:cNvSpPr/>
          <p:nvPr/>
        </p:nvSpPr>
        <p:spPr>
          <a:xfrm>
            <a:off x="525601" y="1241649"/>
            <a:ext cx="8008800" cy="1200329"/>
          </a:xfrm>
          <a:prstGeom prst="rect">
            <a:avLst/>
          </a:prstGeom>
        </p:spPr>
        <p:txBody>
          <a:bodyPr wrap="square">
            <a:spAutoFit/>
          </a:bodyPr>
          <a:lstStyle/>
          <a:p>
            <a:r>
              <a:rPr lang="en-US" sz="2400" dirty="0">
                <a:latin typeface="Futura Std Book" panose="020B0502020204020303" pitchFamily="34" charset="0"/>
                <a:cs typeface="Futura Medium" panose="020B0602020204020303" pitchFamily="34" charset="-79"/>
              </a:rPr>
              <a:t>How your experiences have shaped the design of this fund so far… The community we brought together</a:t>
            </a:r>
          </a:p>
          <a:p>
            <a:endParaRPr lang="en-US" sz="2400" dirty="0">
              <a:latin typeface="Futura Medium" panose="020B0602020204020303" pitchFamily="34" charset="-79"/>
              <a:cs typeface="Futura Medium" panose="020B0602020204020303" pitchFamily="34" charset="-79"/>
            </a:endParaRPr>
          </a:p>
        </p:txBody>
      </p:sp>
      <p:pic>
        <p:nvPicPr>
          <p:cNvPr id="8" name="Picture 7" descr="A group of people sitting at a table in a restaurant&#10;&#10;Description automatically generated">
            <a:extLst>
              <a:ext uri="{FF2B5EF4-FFF2-40B4-BE49-F238E27FC236}">
                <a16:creationId xmlns:a16="http://schemas.microsoft.com/office/drawing/2014/main" id="{07B83AC4-71AC-6340-9E8B-F23A8E877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2270847"/>
            <a:ext cx="2583884" cy="1937912"/>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8A086A43-6B98-0D4E-B092-AF64AA82D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4313674"/>
            <a:ext cx="2583884" cy="1937912"/>
          </a:xfrm>
          <a:prstGeom prst="rect">
            <a:avLst/>
          </a:prstGeom>
        </p:spPr>
      </p:pic>
      <p:sp>
        <p:nvSpPr>
          <p:cNvPr id="10" name="TextBox 9">
            <a:extLst>
              <a:ext uri="{FF2B5EF4-FFF2-40B4-BE49-F238E27FC236}">
                <a16:creationId xmlns:a16="http://schemas.microsoft.com/office/drawing/2014/main" id="{8E997F1B-D65D-704B-BB27-8DB57CABD9E2}"/>
              </a:ext>
            </a:extLst>
          </p:cNvPr>
          <p:cNvSpPr txBox="1"/>
          <p:nvPr/>
        </p:nvSpPr>
        <p:spPr>
          <a:xfrm>
            <a:off x="3277481" y="2263539"/>
            <a:ext cx="2644260" cy="1061829"/>
          </a:xfrm>
          <a:prstGeom prst="rect">
            <a:avLst/>
          </a:prstGeom>
          <a:noFill/>
          <a:ln w="38100">
            <a:solidFill>
              <a:schemeClr val="accent3"/>
            </a:solidFill>
          </a:ln>
        </p:spPr>
        <p:txBody>
          <a:bodyPr wrap="square" rtlCol="0">
            <a:spAutoFit/>
          </a:bodyPr>
          <a:lstStyle/>
          <a:p>
            <a:pPr algn="ctr"/>
            <a:r>
              <a:rPr lang="en-US" sz="900" b="1" dirty="0">
                <a:latin typeface="Josefin Sans" pitchFamily="2" charset="77"/>
              </a:rPr>
              <a:t>VAWG grassroots community organisations represented</a:t>
            </a:r>
            <a:endParaRPr lang="en-US" sz="4500" b="1" dirty="0">
              <a:latin typeface="Josefin Sans" pitchFamily="2" charset="77"/>
            </a:endParaRPr>
          </a:p>
          <a:p>
            <a:pPr algn="ctr"/>
            <a:r>
              <a:rPr lang="en-US" sz="4500" dirty="0">
                <a:latin typeface="Josefin Sans" pitchFamily="2" charset="77"/>
              </a:rPr>
              <a:t>70</a:t>
            </a:r>
          </a:p>
        </p:txBody>
      </p:sp>
      <p:sp>
        <p:nvSpPr>
          <p:cNvPr id="11" name="TextBox 10">
            <a:extLst>
              <a:ext uri="{FF2B5EF4-FFF2-40B4-BE49-F238E27FC236}">
                <a16:creationId xmlns:a16="http://schemas.microsoft.com/office/drawing/2014/main" id="{92FA0804-2EB0-B74A-A425-8BC2B9BE513C}"/>
              </a:ext>
            </a:extLst>
          </p:cNvPr>
          <p:cNvSpPr txBox="1"/>
          <p:nvPr/>
        </p:nvSpPr>
        <p:spPr>
          <a:xfrm>
            <a:off x="3271327" y="3429000"/>
            <a:ext cx="2679192" cy="1361911"/>
          </a:xfrm>
          <a:prstGeom prst="rect">
            <a:avLst/>
          </a:prstGeom>
          <a:noFill/>
          <a:ln w="38100">
            <a:solidFill>
              <a:schemeClr val="accent3"/>
            </a:solidFill>
          </a:ln>
        </p:spPr>
        <p:txBody>
          <a:bodyPr wrap="square" rtlCol="0">
            <a:spAutoFit/>
          </a:bodyPr>
          <a:lstStyle/>
          <a:p>
            <a:pPr algn="ctr"/>
            <a:r>
              <a:rPr lang="en-US" sz="1050" b="1" dirty="0">
                <a:latin typeface="Josefin Sans" pitchFamily="2" charset="77"/>
              </a:rPr>
              <a:t>Service specialisms represented</a:t>
            </a:r>
          </a:p>
          <a:p>
            <a:pPr algn="ctr"/>
            <a:r>
              <a:rPr lang="en-US" sz="900" dirty="0">
                <a:latin typeface="Josefin Sans" pitchFamily="2" charset="77"/>
              </a:rPr>
              <a:t>General support for gender-based violence</a:t>
            </a:r>
          </a:p>
          <a:p>
            <a:pPr algn="ctr"/>
            <a:r>
              <a:rPr lang="en-US" sz="900" dirty="0">
                <a:latin typeface="Josefin Sans" pitchFamily="2" charset="77"/>
              </a:rPr>
              <a:t>CSE &amp; gang exploitation</a:t>
            </a:r>
          </a:p>
          <a:p>
            <a:pPr algn="ctr"/>
            <a:r>
              <a:rPr lang="en-US" sz="900" dirty="0">
                <a:latin typeface="Josefin Sans" pitchFamily="2" charset="77"/>
              </a:rPr>
              <a:t>Domestic and sexual violence</a:t>
            </a:r>
          </a:p>
          <a:p>
            <a:pPr algn="ctr"/>
            <a:r>
              <a:rPr lang="en-US" sz="900" dirty="0">
                <a:latin typeface="Josefin Sans" pitchFamily="2" charset="77"/>
              </a:rPr>
              <a:t>VAWG prevention</a:t>
            </a:r>
          </a:p>
          <a:p>
            <a:pPr algn="ctr"/>
            <a:r>
              <a:rPr lang="en-US" sz="900" dirty="0">
                <a:latin typeface="Josefin Sans" pitchFamily="2" charset="77"/>
              </a:rPr>
              <a:t>Migrants and refugees</a:t>
            </a:r>
          </a:p>
          <a:p>
            <a:pPr algn="ctr"/>
            <a:r>
              <a:rPr lang="en-US" sz="900" dirty="0">
                <a:latin typeface="Josefin Sans" pitchFamily="2" charset="77"/>
              </a:rPr>
              <a:t>Support groups</a:t>
            </a:r>
          </a:p>
          <a:p>
            <a:pPr algn="ctr"/>
            <a:r>
              <a:rPr lang="en-US" sz="900" dirty="0">
                <a:latin typeface="Josefin Sans" pitchFamily="2" charset="77"/>
              </a:rPr>
              <a:t>Supporting non-abusing parents and carers</a:t>
            </a:r>
          </a:p>
          <a:p>
            <a:pPr algn="ctr"/>
            <a:r>
              <a:rPr lang="en-US" sz="900" dirty="0">
                <a:latin typeface="Josefin Sans" pitchFamily="2" charset="77"/>
              </a:rPr>
              <a:t>Cultural and language-specific services</a:t>
            </a:r>
          </a:p>
        </p:txBody>
      </p:sp>
      <p:sp>
        <p:nvSpPr>
          <p:cNvPr id="12" name="TextBox 11">
            <a:extLst>
              <a:ext uri="{FF2B5EF4-FFF2-40B4-BE49-F238E27FC236}">
                <a16:creationId xmlns:a16="http://schemas.microsoft.com/office/drawing/2014/main" id="{C9BFB27A-ADA4-6040-8BDB-15B9350407EF}"/>
              </a:ext>
            </a:extLst>
          </p:cNvPr>
          <p:cNvSpPr txBox="1"/>
          <p:nvPr/>
        </p:nvSpPr>
        <p:spPr>
          <a:xfrm>
            <a:off x="3271327" y="4894543"/>
            <a:ext cx="2679192" cy="1223412"/>
          </a:xfrm>
          <a:prstGeom prst="rect">
            <a:avLst/>
          </a:prstGeom>
          <a:noFill/>
          <a:ln w="38100">
            <a:solidFill>
              <a:schemeClr val="accent3"/>
            </a:solidFill>
          </a:ln>
        </p:spPr>
        <p:txBody>
          <a:bodyPr wrap="square" rtlCol="0">
            <a:spAutoFit/>
          </a:bodyPr>
          <a:lstStyle/>
          <a:p>
            <a:pPr algn="ctr"/>
            <a:r>
              <a:rPr lang="en-US" sz="1050" b="1" dirty="0">
                <a:latin typeface="Josefin Sans" pitchFamily="2" charset="77"/>
              </a:rPr>
              <a:t>Boroughs represented</a:t>
            </a:r>
          </a:p>
          <a:p>
            <a:pPr algn="ctr"/>
            <a:r>
              <a:rPr lang="en-US" sz="900" dirty="0">
                <a:latin typeface="Josefin Sans" pitchFamily="2" charset="77"/>
              </a:rPr>
              <a:t>23/32 London boroughs represented:</a:t>
            </a:r>
          </a:p>
          <a:p>
            <a:pPr algn="ctr"/>
            <a:r>
              <a:rPr lang="en-US" sz="900" dirty="0">
                <a:latin typeface="Josefin Sans" pitchFamily="2" charset="77"/>
              </a:rPr>
              <a:t>Lambeth, Greenwich, Croydon, RBKC, Ealing, H&amp;F Lewisham, Southwark, Islington, Tower Hamlets, Enfield, Newham, Tottenham, Waltham Forest, Hackney, Kingston, Barnet, Merton, Redbridge, Camden,Barking and Dagenham, Brent, Hillingdon, Merton</a:t>
            </a:r>
          </a:p>
        </p:txBody>
      </p:sp>
      <p:pic>
        <p:nvPicPr>
          <p:cNvPr id="13" name="Picture 12" descr="A group of people in a room&#10;&#10;Description automatically generated">
            <a:extLst>
              <a:ext uri="{FF2B5EF4-FFF2-40B4-BE49-F238E27FC236}">
                <a16:creationId xmlns:a16="http://schemas.microsoft.com/office/drawing/2014/main" id="{DDF312FB-9A63-124B-92B8-87BFDE51C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469" y="2263539"/>
            <a:ext cx="2583882" cy="1937911"/>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D53DBBA7-C5EC-1B49-96EE-B2B782601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1468" y="4254384"/>
            <a:ext cx="2583883" cy="1937912"/>
          </a:xfrm>
          <a:prstGeom prst="rect">
            <a:avLst/>
          </a:prstGeom>
        </p:spPr>
      </p:pic>
    </p:spTree>
    <p:extLst>
      <p:ext uri="{BB962C8B-B14F-4D97-AF65-F5344CB8AC3E}">
        <p14:creationId xmlns:p14="http://schemas.microsoft.com/office/powerpoint/2010/main" val="91656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79F-961D-472F-BAC0-E17201025A13}"/>
              </a:ext>
            </a:extLst>
          </p:cNvPr>
          <p:cNvSpPr>
            <a:spLocks noGrp="1"/>
          </p:cNvSpPr>
          <p:nvPr>
            <p:ph type="title"/>
          </p:nvPr>
        </p:nvSpPr>
        <p:spPr/>
        <p:txBody>
          <a:bodyPr/>
          <a:lstStyle/>
          <a:p>
            <a:r>
              <a:rPr lang="en-GB" dirty="0">
                <a:latin typeface="Futura Std Book" panose="020B0502020204020303" pitchFamily="34" charset="0"/>
              </a:rPr>
              <a:t>TSIP – Co-design and capacity building</a:t>
            </a:r>
          </a:p>
        </p:txBody>
      </p:sp>
      <p:sp>
        <p:nvSpPr>
          <p:cNvPr id="4" name="Rectangle 3">
            <a:extLst>
              <a:ext uri="{FF2B5EF4-FFF2-40B4-BE49-F238E27FC236}">
                <a16:creationId xmlns:a16="http://schemas.microsoft.com/office/drawing/2014/main" id="{C9A7F462-2D99-BA41-AB4F-BE3FDED412DF}"/>
              </a:ext>
            </a:extLst>
          </p:cNvPr>
          <p:cNvSpPr/>
          <p:nvPr/>
        </p:nvSpPr>
        <p:spPr>
          <a:xfrm>
            <a:off x="525600" y="1248672"/>
            <a:ext cx="7447968" cy="523220"/>
          </a:xfrm>
          <a:prstGeom prst="rect">
            <a:avLst/>
          </a:prstGeom>
        </p:spPr>
        <p:txBody>
          <a:bodyPr wrap="square">
            <a:spAutoFit/>
          </a:bodyPr>
          <a:lstStyle/>
          <a:p>
            <a:r>
              <a:rPr lang="en-US" sz="2800" dirty="0">
                <a:latin typeface="Futura Std Book" panose="020B0502020204020303" pitchFamily="34" charset="0"/>
                <a:cs typeface="Futura Medium" panose="020B0602020204020303" pitchFamily="34" charset="-79"/>
              </a:rPr>
              <a:t>What</a:t>
            </a:r>
            <a:r>
              <a:rPr lang="en-US" sz="2800" dirty="0">
                <a:latin typeface="Futura Medium" panose="020B0602020204020303" pitchFamily="34" charset="-79"/>
                <a:cs typeface="Futura Medium" panose="020B0602020204020303" pitchFamily="34" charset="-79"/>
              </a:rPr>
              <a:t> we have heard from you so far.. </a:t>
            </a:r>
          </a:p>
        </p:txBody>
      </p:sp>
      <p:sp>
        <p:nvSpPr>
          <p:cNvPr id="6" name="Text Placeholder 1">
            <a:extLst>
              <a:ext uri="{FF2B5EF4-FFF2-40B4-BE49-F238E27FC236}">
                <a16:creationId xmlns:a16="http://schemas.microsoft.com/office/drawing/2014/main" id="{2C1075DA-9450-FE49-B708-A6E7A46405A5}"/>
              </a:ext>
            </a:extLst>
          </p:cNvPr>
          <p:cNvSpPr txBox="1">
            <a:spLocks/>
          </p:cNvSpPr>
          <p:nvPr/>
        </p:nvSpPr>
        <p:spPr>
          <a:xfrm>
            <a:off x="525600" y="1731936"/>
            <a:ext cx="8262938" cy="563609"/>
          </a:xfrm>
          <a:prstGeom prst="rect">
            <a:avLst/>
          </a:prstGeom>
        </p:spPr>
        <p:txBody>
          <a:bodyPr vert="horz" lIns="68580" tIns="34290" rIns="68580" bIns="3429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cap="all" baseline="0">
                <a:solidFill>
                  <a:schemeClr val="tx1"/>
                </a:solidFill>
                <a:latin typeface="Dosis" panose="020105030202020600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FF0000"/>
                </a:solidFill>
                <a:latin typeface="Futura Std Book" panose="020B0502020204020303" pitchFamily="34" charset="0"/>
                <a:cs typeface="Futura Medium" panose="020B0602020204020303" pitchFamily="34" charset="-79"/>
              </a:rPr>
              <a:t>Peer learning, training, &amp; support</a:t>
            </a:r>
          </a:p>
        </p:txBody>
      </p:sp>
      <p:sp>
        <p:nvSpPr>
          <p:cNvPr id="7" name="Text Placeholder 5">
            <a:extLst>
              <a:ext uri="{FF2B5EF4-FFF2-40B4-BE49-F238E27FC236}">
                <a16:creationId xmlns:a16="http://schemas.microsoft.com/office/drawing/2014/main" id="{685AF830-747C-8B43-A307-889098105617}"/>
              </a:ext>
            </a:extLst>
          </p:cNvPr>
          <p:cNvSpPr txBox="1">
            <a:spLocks/>
          </p:cNvSpPr>
          <p:nvPr/>
        </p:nvSpPr>
        <p:spPr>
          <a:xfrm>
            <a:off x="525600" y="2566104"/>
            <a:ext cx="8230790" cy="3600986"/>
          </a:xfrm>
          <a:prstGeom prst="rect">
            <a:avLst/>
          </a:prstGeom>
          <a:noFill/>
        </p:spPr>
        <p:txBody>
          <a:bodyPr vert="horz" wrap="square" lIns="68580" tIns="34290" rIns="68580" bIns="34290" rtlCol="0">
            <a:spAutoFit/>
          </a:bodyPr>
          <a:lstStyle>
            <a:lvl1pPr marL="228600" indent="-228600" algn="l" defTabSz="914400" rtl="0" eaLnBrk="1" latinLnBrk="0" hangingPunct="1">
              <a:lnSpc>
                <a:spcPct val="125000"/>
              </a:lnSpc>
              <a:spcBef>
                <a:spcPts val="2200"/>
              </a:spcBef>
              <a:buClr>
                <a:schemeClr val="accent1"/>
              </a:buClr>
              <a:buFont typeface="Arial" panose="020B0604020202020204" pitchFamily="34" charset="0"/>
              <a:buChar char="•"/>
              <a:defRPr sz="2100" kern="1200" baseline="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Capacity building sessions that require staff attendance should either be held locally or online, and should be remunerated</a:t>
            </a:r>
            <a:endParaRPr lang="en-GB" sz="1200" dirty="0">
              <a:latin typeface="Futura Std Book" panose="020B0502020204020303" pitchFamily="34" charset="0"/>
              <a:cs typeface="Futura Medium" panose="020B0602020204020303" pitchFamily="34" charset="-79"/>
            </a:endParaRPr>
          </a:p>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Capacity building activities should be totally relevant and led by the needs of grantees</a:t>
            </a:r>
          </a:p>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Grantees should have access to an online resource hub, as well as bespoke tools and software</a:t>
            </a:r>
            <a:endParaRPr lang="en-GB" sz="1200" dirty="0">
              <a:latin typeface="Futura Std Book" panose="020B0502020204020303" pitchFamily="34" charset="0"/>
              <a:cs typeface="Futura Medium" panose="020B0602020204020303" pitchFamily="34" charset="-79"/>
            </a:endParaRPr>
          </a:p>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Grantees should be able to access various kinds of support related </a:t>
            </a:r>
            <a:br>
              <a:rPr lang="en-US" sz="1200" dirty="0">
                <a:latin typeface="Futura Std Book" panose="020B0502020204020303" pitchFamily="34" charset="0"/>
                <a:cs typeface="Futura Medium" panose="020B0602020204020303" pitchFamily="34" charset="-79"/>
              </a:rPr>
            </a:br>
            <a:r>
              <a:rPr lang="en-US" sz="1200" dirty="0">
                <a:latin typeface="Futura Std Book" panose="020B0502020204020303" pitchFamily="34" charset="0"/>
                <a:cs typeface="Futura Medium" panose="020B0602020204020303" pitchFamily="34" charset="-79"/>
              </a:rPr>
              <a:t>to long-term funding strategy and business planning</a:t>
            </a:r>
            <a:endParaRPr lang="en-GB" sz="1200" dirty="0">
              <a:latin typeface="Futura Std Book" panose="020B0502020204020303" pitchFamily="34" charset="0"/>
              <a:cs typeface="Futura Medium" panose="020B0602020204020303" pitchFamily="34" charset="-79"/>
            </a:endParaRPr>
          </a:p>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Capacity building events should </a:t>
            </a:r>
            <a:r>
              <a:rPr lang="en-US" sz="1200" dirty="0" err="1">
                <a:latin typeface="Futura Std Book" panose="020B0502020204020303" pitchFamily="34" charset="0"/>
                <a:cs typeface="Futura Medium" panose="020B0602020204020303" pitchFamily="34" charset="-79"/>
              </a:rPr>
              <a:t>emphasise</a:t>
            </a:r>
            <a:r>
              <a:rPr lang="en-US" sz="1200" dirty="0">
                <a:latin typeface="Futura Std Book" panose="020B0502020204020303" pitchFamily="34" charset="0"/>
                <a:cs typeface="Futura Medium" panose="020B0602020204020303" pitchFamily="34" charset="-79"/>
              </a:rPr>
              <a:t>, encourage and </a:t>
            </a:r>
            <a:br>
              <a:rPr lang="en-US" sz="1200" dirty="0">
                <a:latin typeface="Futura Std Book" panose="020B0502020204020303" pitchFamily="34" charset="0"/>
                <a:cs typeface="Futura Medium" panose="020B0602020204020303" pitchFamily="34" charset="-79"/>
              </a:rPr>
            </a:br>
            <a:r>
              <a:rPr lang="en-US" sz="1200" dirty="0">
                <a:latin typeface="Futura Std Book" panose="020B0502020204020303" pitchFamily="34" charset="0"/>
                <a:cs typeface="Futura Medium" panose="020B0602020204020303" pitchFamily="34" charset="-79"/>
              </a:rPr>
              <a:t>facilitate partnership working across the sector</a:t>
            </a:r>
            <a:endParaRPr lang="en-GB" sz="1200" dirty="0">
              <a:latin typeface="Futura Std Book" panose="020B0502020204020303" pitchFamily="34" charset="0"/>
              <a:cs typeface="Futura Medium" panose="020B0602020204020303" pitchFamily="34" charset="-79"/>
            </a:endParaRPr>
          </a:p>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Events should provide grantees with the opportunity to network </a:t>
            </a:r>
            <a:br>
              <a:rPr lang="en-US" sz="1200" dirty="0">
                <a:latin typeface="Futura Std Book" panose="020B0502020204020303" pitchFamily="34" charset="0"/>
                <a:cs typeface="Futura Medium" panose="020B0602020204020303" pitchFamily="34" charset="-79"/>
              </a:rPr>
            </a:br>
            <a:r>
              <a:rPr lang="en-US" sz="1200" dirty="0">
                <a:latin typeface="Futura Std Book" panose="020B0502020204020303" pitchFamily="34" charset="0"/>
                <a:cs typeface="Futura Medium" panose="020B0602020204020303" pitchFamily="34" charset="-79"/>
              </a:rPr>
              <a:t>with other funders, larger VAWG orgs, universities and policymakers</a:t>
            </a:r>
          </a:p>
          <a:p>
            <a:pPr marL="557213" indent="-557213">
              <a:lnSpc>
                <a:spcPct val="100000"/>
              </a:lnSpc>
              <a:spcBef>
                <a:spcPts val="0"/>
              </a:spcBef>
              <a:spcAft>
                <a:spcPts val="450"/>
              </a:spcAft>
              <a:buFont typeface="+mj-lt"/>
              <a:buAutoNum type="arabicPeriod"/>
            </a:pPr>
            <a:r>
              <a:rPr lang="en-US" sz="1200" dirty="0" err="1">
                <a:latin typeface="Futura Std Book" panose="020B0502020204020303" pitchFamily="34" charset="0"/>
                <a:cs typeface="Futura Medium" panose="020B0602020204020303" pitchFamily="34" charset="-79"/>
              </a:rPr>
              <a:t>Organisations</a:t>
            </a:r>
            <a:r>
              <a:rPr lang="en-US" sz="1200" dirty="0">
                <a:latin typeface="Futura Std Book" panose="020B0502020204020303" pitchFamily="34" charset="0"/>
                <a:cs typeface="Futura Medium" panose="020B0602020204020303" pitchFamily="34" charset="-79"/>
              </a:rPr>
              <a:t> would benefit from a coach who is also a role model</a:t>
            </a:r>
            <a:endParaRPr lang="en-GB" sz="1200" dirty="0">
              <a:latin typeface="Futura Std Book" panose="020B0502020204020303" pitchFamily="34" charset="0"/>
              <a:cs typeface="Futura Medium" panose="020B0602020204020303" pitchFamily="34" charset="-79"/>
            </a:endParaRPr>
          </a:p>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Smaller </a:t>
            </a:r>
            <a:r>
              <a:rPr lang="en-US" sz="1200" dirty="0" err="1">
                <a:latin typeface="Futura Std Book" panose="020B0502020204020303" pitchFamily="34" charset="0"/>
                <a:cs typeface="Futura Medium" panose="020B0602020204020303" pitchFamily="34" charset="-79"/>
              </a:rPr>
              <a:t>organisations</a:t>
            </a:r>
            <a:r>
              <a:rPr lang="en-US" sz="1200" dirty="0">
                <a:latin typeface="Futura Std Book" panose="020B0502020204020303" pitchFamily="34" charset="0"/>
                <a:cs typeface="Futura Medium" panose="020B0602020204020303" pitchFamily="34" charset="-79"/>
              </a:rPr>
              <a:t> require a range of back office support</a:t>
            </a:r>
            <a:r>
              <a:rPr lang="en-GB" sz="1200" dirty="0">
                <a:latin typeface="Futura Std Book" panose="020B0502020204020303" pitchFamily="34" charset="0"/>
                <a:cs typeface="Futura Medium" panose="020B0602020204020303" pitchFamily="34" charset="-79"/>
              </a:rPr>
              <a:t>, </a:t>
            </a:r>
            <a:r>
              <a:rPr lang="en-GB" sz="1200" dirty="0" err="1">
                <a:latin typeface="Futura Std Book" panose="020B0502020204020303" pitchFamily="34" charset="0"/>
                <a:cs typeface="Futura Medium" panose="020B0602020204020303" pitchFamily="34" charset="-79"/>
              </a:rPr>
              <a:t>eg</a:t>
            </a:r>
            <a:r>
              <a:rPr lang="en-GB" sz="1200" dirty="0">
                <a:latin typeface="Futura Std Book" panose="020B0502020204020303" pitchFamily="34" charset="0"/>
                <a:cs typeface="Futura Medium" panose="020B0602020204020303" pitchFamily="34" charset="-79"/>
              </a:rPr>
              <a:t> </a:t>
            </a:r>
            <a:r>
              <a:rPr lang="en-US" sz="1200" dirty="0">
                <a:latin typeface="Futura Std Book" panose="020B0502020204020303" pitchFamily="34" charset="0"/>
                <a:cs typeface="Futura Medium" panose="020B0602020204020303" pitchFamily="34" charset="-79"/>
              </a:rPr>
              <a:t>upskilling </a:t>
            </a:r>
            <a:br>
              <a:rPr lang="en-US" sz="1200" dirty="0">
                <a:latin typeface="Futura Std Book" panose="020B0502020204020303" pitchFamily="34" charset="0"/>
                <a:cs typeface="Futura Medium" panose="020B0602020204020303" pitchFamily="34" charset="-79"/>
              </a:rPr>
            </a:br>
            <a:r>
              <a:rPr lang="en-US" sz="1200" dirty="0">
                <a:latin typeface="Futura Std Book" panose="020B0502020204020303" pitchFamily="34" charset="0"/>
                <a:cs typeface="Futura Medium" panose="020B0602020204020303" pitchFamily="34" charset="-79"/>
              </a:rPr>
              <a:t>staff on bid writing</a:t>
            </a:r>
            <a:endParaRPr lang="en-GB" sz="1200" dirty="0">
              <a:latin typeface="Futura Std Book" panose="020B0502020204020303" pitchFamily="34" charset="0"/>
              <a:cs typeface="Futura Medium" panose="020B0602020204020303" pitchFamily="34" charset="-79"/>
            </a:endParaRPr>
          </a:p>
          <a:p>
            <a:pPr marL="557213" indent="-557213">
              <a:lnSpc>
                <a:spcPct val="100000"/>
              </a:lnSpc>
              <a:spcBef>
                <a:spcPts val="0"/>
              </a:spcBef>
              <a:spcAft>
                <a:spcPts val="450"/>
              </a:spcAft>
              <a:buFont typeface="+mj-lt"/>
              <a:buAutoNum type="arabicPeriod"/>
            </a:pPr>
            <a:r>
              <a:rPr lang="en-US" sz="1200" dirty="0" err="1">
                <a:latin typeface="Futura Std Book" panose="020B0502020204020303" pitchFamily="34" charset="0"/>
                <a:cs typeface="Futura Medium" panose="020B0602020204020303" pitchFamily="34" charset="-79"/>
              </a:rPr>
              <a:t>Organisations</a:t>
            </a:r>
            <a:r>
              <a:rPr lang="en-US" sz="1200" dirty="0">
                <a:latin typeface="Futura Std Book" panose="020B0502020204020303" pitchFamily="34" charset="0"/>
                <a:cs typeface="Futura Medium" panose="020B0602020204020303" pitchFamily="34" charset="-79"/>
              </a:rPr>
              <a:t> need support recruiting diverse and well-connected trustees</a:t>
            </a:r>
            <a:endParaRPr lang="en-GB" sz="1200" dirty="0">
              <a:latin typeface="Futura Std Book" panose="020B0502020204020303" pitchFamily="34" charset="0"/>
              <a:cs typeface="Futura Medium" panose="020B0602020204020303" pitchFamily="34" charset="-79"/>
            </a:endParaRPr>
          </a:p>
          <a:p>
            <a:pPr marL="557213" indent="-557213">
              <a:lnSpc>
                <a:spcPct val="100000"/>
              </a:lnSpc>
              <a:spcBef>
                <a:spcPts val="0"/>
              </a:spcBef>
              <a:spcAft>
                <a:spcPts val="450"/>
              </a:spcAft>
              <a:buFont typeface="+mj-lt"/>
              <a:buAutoNum type="arabicPeriod"/>
            </a:pPr>
            <a:r>
              <a:rPr lang="en-US" sz="1200" dirty="0">
                <a:latin typeface="Futura Std Book" panose="020B0502020204020303" pitchFamily="34" charset="0"/>
                <a:cs typeface="Futura Medium" panose="020B0602020204020303" pitchFamily="34" charset="-79"/>
              </a:rPr>
              <a:t>Capacity building requirements should be streamlined for </a:t>
            </a:r>
            <a:br>
              <a:rPr lang="en-US" sz="1200" dirty="0">
                <a:latin typeface="Futura Std Book" panose="020B0502020204020303" pitchFamily="34" charset="0"/>
                <a:cs typeface="Futura Medium" panose="020B0602020204020303" pitchFamily="34" charset="-79"/>
              </a:rPr>
            </a:br>
            <a:r>
              <a:rPr lang="en-US" sz="1200" dirty="0" err="1">
                <a:latin typeface="Futura Std Book" panose="020B0502020204020303" pitchFamily="34" charset="0"/>
                <a:cs typeface="Futura Medium" panose="020B0602020204020303" pitchFamily="34" charset="-79"/>
              </a:rPr>
              <a:t>organisations</a:t>
            </a:r>
            <a:r>
              <a:rPr lang="en-US" sz="1200" dirty="0">
                <a:latin typeface="Futura Std Book" panose="020B0502020204020303" pitchFamily="34" charset="0"/>
                <a:cs typeface="Futura Medium" panose="020B0602020204020303" pitchFamily="34" charset="-79"/>
              </a:rPr>
              <a:t> that hold multiple MOPAC grants</a:t>
            </a:r>
            <a:endParaRPr lang="en-GB" sz="1200" dirty="0">
              <a:latin typeface="Futura Std Book" panose="020B0502020204020303" pitchFamily="34" charset="0"/>
              <a:cs typeface="Futura Medium" panose="020B0602020204020303" pitchFamily="34" charset="-79"/>
            </a:endParaRPr>
          </a:p>
        </p:txBody>
      </p:sp>
    </p:spTree>
    <p:extLst>
      <p:ext uri="{BB962C8B-B14F-4D97-AF65-F5344CB8AC3E}">
        <p14:creationId xmlns:p14="http://schemas.microsoft.com/office/powerpoint/2010/main" val="2090751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79F-961D-472F-BAC0-E17201025A13}"/>
              </a:ext>
            </a:extLst>
          </p:cNvPr>
          <p:cNvSpPr>
            <a:spLocks noGrp="1"/>
          </p:cNvSpPr>
          <p:nvPr>
            <p:ph type="title"/>
          </p:nvPr>
        </p:nvSpPr>
        <p:spPr/>
        <p:txBody>
          <a:bodyPr/>
          <a:lstStyle/>
          <a:p>
            <a:r>
              <a:rPr lang="en-GB" dirty="0">
                <a:latin typeface="Futura Std Book" panose="020B0502020204020303" pitchFamily="34" charset="0"/>
              </a:rPr>
              <a:t>TSIP – Co-design and capacity building</a:t>
            </a:r>
          </a:p>
        </p:txBody>
      </p:sp>
      <p:sp>
        <p:nvSpPr>
          <p:cNvPr id="4" name="Rectangle 3">
            <a:extLst>
              <a:ext uri="{FF2B5EF4-FFF2-40B4-BE49-F238E27FC236}">
                <a16:creationId xmlns:a16="http://schemas.microsoft.com/office/drawing/2014/main" id="{C9A7F462-2D99-BA41-AB4F-BE3FDED412DF}"/>
              </a:ext>
            </a:extLst>
          </p:cNvPr>
          <p:cNvSpPr/>
          <p:nvPr/>
        </p:nvSpPr>
        <p:spPr>
          <a:xfrm>
            <a:off x="525600" y="1325068"/>
            <a:ext cx="7447968" cy="954107"/>
          </a:xfrm>
          <a:prstGeom prst="rect">
            <a:avLst/>
          </a:prstGeom>
        </p:spPr>
        <p:txBody>
          <a:bodyPr wrap="square">
            <a:spAutoFit/>
          </a:bodyPr>
          <a:lstStyle/>
          <a:p>
            <a:r>
              <a:rPr lang="en-US" sz="2800" dirty="0">
                <a:latin typeface="Futura Std Book" panose="020B0502020204020303" pitchFamily="34" charset="0"/>
                <a:cs typeface="Futura Medium" panose="020B0602020204020303" pitchFamily="34" charset="-79"/>
              </a:rPr>
              <a:t>How your experiences will shape the future of this Fund…..</a:t>
            </a:r>
          </a:p>
        </p:txBody>
      </p:sp>
      <p:sp>
        <p:nvSpPr>
          <p:cNvPr id="6" name="Text Placeholder 1">
            <a:extLst>
              <a:ext uri="{FF2B5EF4-FFF2-40B4-BE49-F238E27FC236}">
                <a16:creationId xmlns:a16="http://schemas.microsoft.com/office/drawing/2014/main" id="{2C1075DA-9450-FE49-B708-A6E7A46405A5}"/>
              </a:ext>
            </a:extLst>
          </p:cNvPr>
          <p:cNvSpPr txBox="1">
            <a:spLocks/>
          </p:cNvSpPr>
          <p:nvPr/>
        </p:nvSpPr>
        <p:spPr>
          <a:xfrm>
            <a:off x="525600" y="2279175"/>
            <a:ext cx="8262938" cy="563609"/>
          </a:xfrm>
          <a:prstGeom prst="rect">
            <a:avLst/>
          </a:prstGeom>
        </p:spPr>
        <p:txBody>
          <a:bodyPr vert="horz" lIns="68580" tIns="34290" rIns="68580" bIns="34290" rtlCol="0" anchor="b"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cap="all" baseline="0">
                <a:solidFill>
                  <a:schemeClr val="tx1"/>
                </a:solidFill>
                <a:latin typeface="Dosis" panose="02010503020202060003"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FF0000"/>
                </a:solidFill>
                <a:latin typeface="Futura Std Book" panose="020B0502020204020303" pitchFamily="34" charset="0"/>
                <a:cs typeface="Futura Medium" panose="020B0602020204020303" pitchFamily="34" charset="-79"/>
              </a:rPr>
              <a:t>Peer learning, training, &amp; support</a:t>
            </a:r>
          </a:p>
        </p:txBody>
      </p:sp>
      <p:sp>
        <p:nvSpPr>
          <p:cNvPr id="7" name="Text Placeholder 5">
            <a:extLst>
              <a:ext uri="{FF2B5EF4-FFF2-40B4-BE49-F238E27FC236}">
                <a16:creationId xmlns:a16="http://schemas.microsoft.com/office/drawing/2014/main" id="{685AF830-747C-8B43-A307-889098105617}"/>
              </a:ext>
            </a:extLst>
          </p:cNvPr>
          <p:cNvSpPr txBox="1">
            <a:spLocks/>
          </p:cNvSpPr>
          <p:nvPr/>
        </p:nvSpPr>
        <p:spPr>
          <a:xfrm>
            <a:off x="525600" y="2978754"/>
            <a:ext cx="8230790" cy="2136482"/>
          </a:xfrm>
          <a:prstGeom prst="rect">
            <a:avLst/>
          </a:prstGeom>
          <a:noFill/>
        </p:spPr>
        <p:txBody>
          <a:bodyPr vert="horz" wrap="square" lIns="68580" tIns="34290" rIns="68580" bIns="34290" rtlCol="0">
            <a:spAutoFit/>
          </a:bodyPr>
          <a:lstStyle>
            <a:lvl1pPr marL="228600" indent="-228600" algn="l" defTabSz="914400" rtl="0" eaLnBrk="1" latinLnBrk="0" hangingPunct="1">
              <a:lnSpc>
                <a:spcPct val="125000"/>
              </a:lnSpc>
              <a:spcBef>
                <a:spcPts val="2200"/>
              </a:spcBef>
              <a:buClr>
                <a:schemeClr val="accent1"/>
              </a:buClr>
              <a:buFont typeface="Arial" panose="020B0604020202020204" pitchFamily="34" charset="0"/>
              <a:buChar char="•"/>
              <a:defRPr sz="2100" kern="1200" baseline="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50"/>
              </a:spcAft>
              <a:buNone/>
            </a:pPr>
            <a:r>
              <a:rPr lang="en-US" sz="1800" dirty="0">
                <a:latin typeface="Futura Std"/>
                <a:cs typeface="Futura Medium" panose="020B0602020204020303" pitchFamily="34" charset="-79"/>
              </a:rPr>
              <a:t>Successful grantees will participate in co-designing events later this year to develop a VAWG grassroots led programme of capacity building activities that meet the needs of your organisations. </a:t>
            </a:r>
          </a:p>
          <a:p>
            <a:pPr marL="0" indent="0" algn="ctr">
              <a:lnSpc>
                <a:spcPct val="100000"/>
              </a:lnSpc>
              <a:spcBef>
                <a:spcPts val="0"/>
              </a:spcBef>
              <a:spcAft>
                <a:spcPts val="450"/>
              </a:spcAft>
              <a:buNone/>
            </a:pPr>
            <a:endParaRPr lang="en-US" sz="1800" dirty="0">
              <a:latin typeface="Futura Std"/>
              <a:cs typeface="Futura Medium" panose="020B0602020204020303" pitchFamily="34" charset="-79"/>
            </a:endParaRPr>
          </a:p>
          <a:p>
            <a:pPr marL="0" indent="0" algn="ctr">
              <a:lnSpc>
                <a:spcPct val="100000"/>
              </a:lnSpc>
              <a:spcBef>
                <a:spcPts val="0"/>
              </a:spcBef>
              <a:spcAft>
                <a:spcPts val="450"/>
              </a:spcAft>
              <a:buNone/>
            </a:pPr>
            <a:r>
              <a:rPr lang="en-US" sz="1800" dirty="0">
                <a:latin typeface="Futura Std"/>
                <a:cs typeface="Futura Medium" panose="020B0602020204020303" pitchFamily="34" charset="-79"/>
              </a:rPr>
              <a:t>We will try to decide together what activities (training and support) are mandatory and what are flexible and will endeavor to ensure they are all accessible and inclusive. </a:t>
            </a:r>
          </a:p>
        </p:txBody>
      </p:sp>
    </p:spTree>
    <p:extLst>
      <p:ext uri="{BB962C8B-B14F-4D97-AF65-F5344CB8AC3E}">
        <p14:creationId xmlns:p14="http://schemas.microsoft.com/office/powerpoint/2010/main" val="150687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5536" y="1340769"/>
            <a:ext cx="8748464" cy="4552032"/>
          </a:xfrm>
        </p:spPr>
        <p:txBody>
          <a:bodyPr/>
          <a:lstStyle/>
          <a:p>
            <a:r>
              <a:rPr lang="en-GB" sz="1800" dirty="0">
                <a:effectLst/>
                <a:latin typeface="Futura Std Book" panose="020B0502020204020303"/>
                <a:ea typeface="FuturaStd-Book" panose="020B0502020204020303"/>
                <a:cs typeface="Arial" panose="020B0604020202020204" pitchFamily="34" charset="0"/>
              </a:rPr>
              <a:t>Only one application per organisation will be accepted, including as part of a partnership bid.  </a:t>
            </a:r>
            <a:endParaRPr lang="en-GB" sz="1800" dirty="0">
              <a:effectLst/>
              <a:latin typeface="FuturaStd-Book" panose="020B0502020204020303"/>
              <a:ea typeface="FuturaStd-Book" panose="020B0502020204020303"/>
              <a:cs typeface="FuturaStd-Book" panose="020B0502020204020303"/>
            </a:endParaRPr>
          </a:p>
          <a:p>
            <a:pPr marL="368300" indent="-287655">
              <a:lnSpc>
                <a:spcPct val="150000"/>
              </a:lnSpc>
            </a:pPr>
            <a:r>
              <a:rPr lang="en-GB" sz="1800" b="1" dirty="0">
                <a:effectLst/>
                <a:latin typeface="Futura Std Book" panose="020B0502020204020303"/>
                <a:ea typeface="FuturaStd-Book" panose="020B0502020204020303"/>
                <a:cs typeface="Arial" panose="020B0604020202020204" pitchFamily="34" charset="0"/>
              </a:rPr>
              <a:t>Applicants must:</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Currently be providing services to address VAWG</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Be able to demonstrate a minimum of three complete years of operation</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Be delivering the work they are requesting funding for in London, with a preference for organisations based in London</a:t>
            </a:r>
            <a:endParaRPr lang="en-GB" sz="1800" dirty="0">
              <a:effectLst/>
              <a:latin typeface="FuturaStd-Book" panose="020B0502020204020303"/>
              <a:ea typeface="FuturaStd-Book" panose="020B0502020204020303"/>
              <a:cs typeface="FuturaStd-Book" panose="020B0502020204020303"/>
            </a:endParaRPr>
          </a:p>
          <a:p>
            <a:pPr>
              <a:lnSpc>
                <a:spcPct val="150000"/>
              </a:lnSpc>
            </a:pPr>
            <a:r>
              <a:rPr lang="en-GB" sz="1100" b="1" dirty="0">
                <a:effectLst/>
                <a:latin typeface="Futura Std Book" panose="020B0502020204020303"/>
                <a:ea typeface="FuturaStd-Book" panose="020B0502020204020303"/>
                <a:cs typeface="Arial" panose="020B0604020202020204" pitchFamily="34" charset="0"/>
              </a:rPr>
              <a:t> </a:t>
            </a:r>
            <a:endParaRPr lang="en-GB" sz="1100" dirty="0">
              <a:effectLst/>
              <a:latin typeface="FuturaStd-Book" panose="020B0502020204020303"/>
              <a:ea typeface="FuturaStd-Book" panose="020B0502020204020303"/>
              <a:cs typeface="FuturaStd-Book" panose="020B0502020204020303"/>
            </a:endParaRPr>
          </a:p>
        </p:txBody>
      </p:sp>
      <p:sp>
        <p:nvSpPr>
          <p:cNvPr id="4" name="Title 3"/>
          <p:cNvSpPr>
            <a:spLocks noGrp="1"/>
          </p:cNvSpPr>
          <p:nvPr>
            <p:ph type="title"/>
          </p:nvPr>
        </p:nvSpPr>
        <p:spPr/>
        <p:txBody>
          <a:bodyPr/>
          <a:lstStyle/>
          <a:p>
            <a:r>
              <a:rPr lang="en-GB" dirty="0">
                <a:latin typeface="Futura Std Book" panose="020B0502020204020303" pitchFamily="34" charset="0"/>
              </a:rPr>
              <a:t>Who can apply?</a:t>
            </a:r>
          </a:p>
        </p:txBody>
      </p:sp>
    </p:spTree>
    <p:extLst>
      <p:ext uri="{BB962C8B-B14F-4D97-AF65-F5344CB8AC3E}">
        <p14:creationId xmlns:p14="http://schemas.microsoft.com/office/powerpoint/2010/main" val="28763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5536" y="1340769"/>
            <a:ext cx="8748464" cy="4552032"/>
          </a:xfrm>
        </p:spPr>
        <p:txBody>
          <a:bodyPr/>
          <a:lstStyle/>
          <a:p>
            <a:pPr>
              <a:lnSpc>
                <a:spcPct val="150000"/>
              </a:lnSpc>
            </a:pPr>
            <a:r>
              <a:rPr lang="en-GB" sz="1800" b="1" dirty="0">
                <a:effectLst/>
                <a:latin typeface="Futura Std Book" panose="020B0502020204020303"/>
                <a:ea typeface="FuturaStd-Book" panose="020B0502020204020303"/>
                <a:cs typeface="Arial" panose="020B0604020202020204" pitchFamily="34" charset="0"/>
              </a:rPr>
              <a:t>We will accept applications from organisations with the following legal status:</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Constituted voluntary and community groups that have a minimum of 3 unrelated members responsible for the governance of the organisation; trustees / directors / management committee, as appropriate</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Registered charities</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Community Interest Companies (CIC) Limited by Guarantee </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Charitable Companies (Limited by Guarantee)</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Charitable Incorporated Organisations (CIO)</a:t>
            </a:r>
            <a:endParaRPr lang="en-GB" sz="1800" dirty="0">
              <a:effectLst/>
              <a:latin typeface="FuturaStd-Book" panose="020B0502020204020303"/>
              <a:ea typeface="FuturaStd-Book" panose="020B0502020204020303"/>
              <a:cs typeface="FuturaStd-Book" panose="020B0502020204020303"/>
            </a:endParaRPr>
          </a:p>
          <a:p>
            <a:pPr marL="285750" indent="-28575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GB" dirty="0">
                <a:latin typeface="Futura Std Book" panose="020B0502020204020303" pitchFamily="34" charset="0"/>
              </a:rPr>
              <a:t>Who can apply?</a:t>
            </a:r>
          </a:p>
        </p:txBody>
      </p:sp>
    </p:spTree>
    <p:extLst>
      <p:ext uri="{BB962C8B-B14F-4D97-AF65-F5344CB8AC3E}">
        <p14:creationId xmlns:p14="http://schemas.microsoft.com/office/powerpoint/2010/main" val="76751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5536" y="1340769"/>
            <a:ext cx="8748464" cy="4552032"/>
          </a:xfrm>
        </p:spPr>
        <p:txBody>
          <a:bodyPr/>
          <a:lstStyle/>
          <a:p>
            <a:pPr marL="368300" indent="-3175">
              <a:lnSpc>
                <a:spcPct val="150000"/>
              </a:lnSpc>
            </a:pPr>
            <a:r>
              <a:rPr lang="en-GB" dirty="0">
                <a:effectLst/>
                <a:latin typeface="Futura Std Book" panose="020B0502020204020303"/>
                <a:ea typeface="FuturaStd-Book" panose="020B0502020204020303"/>
                <a:cs typeface="Arial" panose="020B0604020202020204" pitchFamily="34" charset="0"/>
              </a:rPr>
              <a:t>Applicants can apply for the following costs in relation to the continuation or expansion of existing VAWG services, or a new element of their work in tackling VAWG:</a:t>
            </a:r>
          </a:p>
          <a:p>
            <a:pPr marL="650875" indent="-285750">
              <a:lnSpc>
                <a:spcPct val="100000"/>
              </a:lnSpc>
              <a:buFont typeface="Arial" panose="020B0604020202020204" pitchFamily="34" charset="0"/>
              <a:buChar char="•"/>
            </a:pPr>
            <a:r>
              <a:rPr lang="en-GB" dirty="0">
                <a:effectLst/>
                <a:latin typeface="Futura Std Book" panose="020B0502020204020303"/>
                <a:ea typeface="FuturaStd-Book" panose="020B0502020204020303"/>
                <a:cs typeface="Arial" panose="020B0604020202020204" pitchFamily="34" charset="0"/>
              </a:rPr>
              <a:t>staffing, </a:t>
            </a:r>
            <a:endParaRPr lang="en-GB" dirty="0">
              <a:latin typeface="Futura Std Book" panose="020B0502020204020303"/>
              <a:ea typeface="FuturaStd-Book" panose="020B0502020204020303"/>
              <a:cs typeface="Arial" panose="020B0604020202020204" pitchFamily="34" charset="0"/>
            </a:endParaRPr>
          </a:p>
          <a:p>
            <a:pPr marL="650875" indent="-285750">
              <a:lnSpc>
                <a:spcPct val="100000"/>
              </a:lnSpc>
              <a:buFont typeface="Arial" panose="020B0604020202020204" pitchFamily="34" charset="0"/>
              <a:buChar char="•"/>
            </a:pPr>
            <a:r>
              <a:rPr lang="en-GB" dirty="0">
                <a:effectLst/>
                <a:latin typeface="Futura Std Book" panose="020B0502020204020303"/>
                <a:ea typeface="FuturaStd-Book" panose="020B0502020204020303"/>
                <a:cs typeface="Arial" panose="020B0604020202020204" pitchFamily="34" charset="0"/>
              </a:rPr>
              <a:t>volunteers, </a:t>
            </a:r>
            <a:endParaRPr lang="en-GB" dirty="0">
              <a:latin typeface="Futura Std Book" panose="020B0502020204020303"/>
              <a:ea typeface="FuturaStd-Book" panose="020B0502020204020303"/>
              <a:cs typeface="Arial" panose="020B0604020202020204" pitchFamily="34" charset="0"/>
            </a:endParaRPr>
          </a:p>
          <a:p>
            <a:pPr marL="650875" indent="-285750">
              <a:lnSpc>
                <a:spcPct val="100000"/>
              </a:lnSpc>
              <a:buFont typeface="Arial" panose="020B0604020202020204" pitchFamily="34" charset="0"/>
              <a:buChar char="•"/>
            </a:pPr>
            <a:r>
              <a:rPr lang="en-GB" dirty="0">
                <a:effectLst/>
                <a:latin typeface="Futura Std Book" panose="020B0502020204020303"/>
                <a:ea typeface="FuturaStd-Book" panose="020B0502020204020303"/>
                <a:cs typeface="Arial" panose="020B0604020202020204" pitchFamily="34" charset="0"/>
              </a:rPr>
              <a:t>equipment/small capital items,</a:t>
            </a:r>
            <a:endParaRPr lang="en-GB" dirty="0">
              <a:latin typeface="Futura Std Book" panose="020B0502020204020303"/>
              <a:ea typeface="FuturaStd-Book" panose="020B0502020204020303"/>
              <a:cs typeface="Arial" panose="020B0604020202020204" pitchFamily="34" charset="0"/>
            </a:endParaRPr>
          </a:p>
          <a:p>
            <a:pPr marL="650875" indent="-285750">
              <a:lnSpc>
                <a:spcPct val="100000"/>
              </a:lnSpc>
              <a:buFont typeface="Arial" panose="020B0604020202020204" pitchFamily="34" charset="0"/>
              <a:buChar char="•"/>
            </a:pPr>
            <a:r>
              <a:rPr lang="en-GB" dirty="0">
                <a:effectLst/>
                <a:latin typeface="Futura Std Book" panose="020B0502020204020303"/>
                <a:ea typeface="FuturaStd-Book" panose="020B0502020204020303"/>
                <a:cs typeface="Arial" panose="020B0604020202020204" pitchFamily="34" charset="0"/>
              </a:rPr>
              <a:t>office/overhead/premises costs/training (i.e. core costs)</a:t>
            </a:r>
            <a:endParaRPr lang="en-GB" dirty="0">
              <a:latin typeface="Futura Std Book" panose="020B0502020204020303"/>
              <a:ea typeface="FuturaStd-Book" panose="020B0502020204020303"/>
              <a:cs typeface="Arial" panose="020B0604020202020204" pitchFamily="34" charset="0"/>
            </a:endParaRPr>
          </a:p>
          <a:p>
            <a:pPr marL="650875" indent="-285750">
              <a:lnSpc>
                <a:spcPct val="100000"/>
              </a:lnSpc>
              <a:buFont typeface="Arial" panose="020B0604020202020204" pitchFamily="34" charset="0"/>
              <a:buChar char="•"/>
            </a:pPr>
            <a:r>
              <a:rPr lang="en-GB" dirty="0">
                <a:effectLst/>
                <a:latin typeface="Futura Std Book" panose="020B0502020204020303"/>
                <a:ea typeface="FuturaStd-Book" panose="020B0502020204020303"/>
                <a:cs typeface="Arial" panose="020B0604020202020204" pitchFamily="34" charset="0"/>
              </a:rPr>
              <a:t>publicity costs,</a:t>
            </a:r>
            <a:endParaRPr lang="en-GB" dirty="0">
              <a:latin typeface="Futura Std Book" panose="020B0502020204020303"/>
              <a:ea typeface="FuturaStd-Book" panose="020B0502020204020303"/>
              <a:cs typeface="Arial" panose="020B0604020202020204" pitchFamily="34" charset="0"/>
            </a:endParaRPr>
          </a:p>
          <a:p>
            <a:pPr marL="650875" indent="-285750">
              <a:lnSpc>
                <a:spcPct val="100000"/>
              </a:lnSpc>
              <a:buFont typeface="Arial" panose="020B0604020202020204" pitchFamily="34" charset="0"/>
              <a:buChar char="•"/>
            </a:pPr>
            <a:r>
              <a:rPr lang="en-GB" dirty="0">
                <a:effectLst/>
                <a:latin typeface="Futura Std Book" panose="020B0502020204020303"/>
                <a:ea typeface="FuturaStd-Book" panose="020B0502020204020303"/>
                <a:cs typeface="Arial" panose="020B0604020202020204" pitchFamily="34" charset="0"/>
              </a:rPr>
              <a:t>adaptations required due to Covid-19 (i.e. risk assessments/ new equipment or technology) and/or</a:t>
            </a:r>
            <a:endParaRPr lang="en-GB" dirty="0">
              <a:latin typeface="Futura Std Book" panose="020B0502020204020303"/>
              <a:ea typeface="FuturaStd-Book" panose="020B0502020204020303"/>
              <a:cs typeface="Arial" panose="020B0604020202020204" pitchFamily="34" charset="0"/>
            </a:endParaRPr>
          </a:p>
          <a:p>
            <a:pPr marL="650875" indent="-285750">
              <a:lnSpc>
                <a:spcPct val="100000"/>
              </a:lnSpc>
              <a:buFont typeface="Arial" panose="020B0604020202020204" pitchFamily="34" charset="0"/>
              <a:buChar char="•"/>
            </a:pPr>
            <a:r>
              <a:rPr lang="en-GB" dirty="0">
                <a:effectLst/>
                <a:latin typeface="Futura Std Book" panose="020B0502020204020303"/>
                <a:ea typeface="FuturaStd-Book" panose="020B0502020204020303"/>
                <a:cs typeface="Arial" panose="020B0604020202020204" pitchFamily="34" charset="0"/>
              </a:rPr>
              <a:t>training required due to Covid-19 (i.e. online safeguarding/ digital training) </a:t>
            </a:r>
            <a:endParaRPr lang="en-GB" dirty="0">
              <a:effectLst/>
              <a:latin typeface="Futura Std Book" panose="020B0502020204020303"/>
              <a:ea typeface="FuturaStd-Book" panose="020B0502020204020303"/>
              <a:cs typeface="FuturaStd-Book" panose="020B0502020204020303"/>
            </a:endParaRPr>
          </a:p>
          <a:p>
            <a:pPr>
              <a:lnSpc>
                <a:spcPct val="150000"/>
              </a:lnSpc>
            </a:pPr>
            <a:endParaRPr lang="en-GB" sz="1800" dirty="0">
              <a:effectLst/>
              <a:latin typeface="FuturaStd-Book" panose="020B0502020204020303"/>
              <a:ea typeface="FuturaStd-Book" panose="020B0502020204020303"/>
              <a:cs typeface="FuturaStd-Book" panose="020B0502020204020303"/>
            </a:endParaRPr>
          </a:p>
        </p:txBody>
      </p:sp>
      <p:sp>
        <p:nvSpPr>
          <p:cNvPr id="4" name="Title 3"/>
          <p:cNvSpPr>
            <a:spLocks noGrp="1"/>
          </p:cNvSpPr>
          <p:nvPr>
            <p:ph type="title"/>
          </p:nvPr>
        </p:nvSpPr>
        <p:spPr>
          <a:xfrm>
            <a:off x="525600" y="426510"/>
            <a:ext cx="7886700" cy="482400"/>
          </a:xfrm>
        </p:spPr>
        <p:txBody>
          <a:bodyPr/>
          <a:lstStyle/>
          <a:p>
            <a:r>
              <a:rPr lang="en-GB" dirty="0">
                <a:latin typeface="Futura Std Book" panose="020B0502020204020303" pitchFamily="34" charset="0"/>
              </a:rPr>
              <a:t>What is eligible for funding?</a:t>
            </a:r>
          </a:p>
        </p:txBody>
      </p:sp>
    </p:spTree>
    <p:extLst>
      <p:ext uri="{BB962C8B-B14F-4D97-AF65-F5344CB8AC3E}">
        <p14:creationId xmlns:p14="http://schemas.microsoft.com/office/powerpoint/2010/main" val="16108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sz="1800" b="1" dirty="0">
                <a:effectLst/>
                <a:latin typeface="Futura Std Book" panose="020B0502020204020303"/>
                <a:ea typeface="FuturaStd-Book" panose="020B0502020204020303"/>
                <a:cs typeface="Arial" panose="020B0604020202020204" pitchFamily="34" charset="0"/>
              </a:rPr>
              <a:t>We are unable to consider applications from, or that support, the following:</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Local Authorities, or any activity that is a statutory requirement</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Any party-political activities</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Purely commercial ventures (for profit)</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Spending that has already taken place (i.e. retrospective funding)</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Community Interest Companies Limited by Shares</a:t>
            </a: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Individual sponsorship / individuals or projects run by individuals as opposed to an organisation</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Activities promoting religious belief</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endParaRPr lang="en-GB" sz="1800" dirty="0">
              <a:effectLst/>
              <a:latin typeface="FuturaStd-Book" panose="020B0502020204020303"/>
              <a:ea typeface="FuturaStd-Book" panose="020B0502020204020303"/>
              <a:cs typeface="FuturaStd-Book" panose="020B0502020204020303"/>
            </a:endParaRPr>
          </a:p>
        </p:txBody>
      </p:sp>
      <p:sp>
        <p:nvSpPr>
          <p:cNvPr id="4" name="Title 3"/>
          <p:cNvSpPr>
            <a:spLocks noGrp="1"/>
          </p:cNvSpPr>
          <p:nvPr>
            <p:ph type="title"/>
          </p:nvPr>
        </p:nvSpPr>
        <p:spPr/>
        <p:txBody>
          <a:bodyPr/>
          <a:lstStyle/>
          <a:p>
            <a:r>
              <a:rPr lang="en-GB" dirty="0">
                <a:latin typeface="Futura Std Book" panose="020B0502020204020303" pitchFamily="34" charset="0"/>
              </a:rPr>
              <a:t>What won’t we fund?</a:t>
            </a:r>
          </a:p>
        </p:txBody>
      </p:sp>
    </p:spTree>
    <p:extLst>
      <p:ext uri="{BB962C8B-B14F-4D97-AF65-F5344CB8AC3E}">
        <p14:creationId xmlns:p14="http://schemas.microsoft.com/office/powerpoint/2010/main" val="2826492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sz="1800" b="1" dirty="0">
                <a:effectLst/>
                <a:latin typeface="Futura Std Book" panose="020B0502020204020303"/>
                <a:ea typeface="FuturaStd-Book" panose="020B0502020204020303"/>
                <a:cs typeface="Arial" panose="020B0604020202020204" pitchFamily="34" charset="0"/>
              </a:rPr>
              <a:t>We are unable to consider applications from, or that support, the following:</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Statutory agencies in the criminal justice system, including the Metropolitan Police Service</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Organisations whose current liabilities have exceeded their current assets at the last two balance sheet dates</a:t>
            </a:r>
            <a:endParaRPr lang="en-GB" sz="1800" dirty="0">
              <a:effectLst/>
              <a:latin typeface="FuturaStd-Book" panose="020B0502020204020303"/>
              <a:ea typeface="FuturaStd-Book" panose="020B0502020204020303"/>
              <a:cs typeface="FuturaStd-Book" panose="020B0502020204020303"/>
            </a:endParaRPr>
          </a:p>
          <a:p>
            <a:pPr marL="342900" lvl="0" indent="-342900">
              <a:lnSpc>
                <a:spcPct val="150000"/>
              </a:lnSpc>
              <a:buFont typeface="Symbol" panose="05050102010706020507" pitchFamily="18" charset="2"/>
              <a:buChar char=""/>
            </a:pPr>
            <a:r>
              <a:rPr lang="en-GB" sz="1800" dirty="0">
                <a:effectLst/>
                <a:latin typeface="Futura Std Book" panose="020B0502020204020303"/>
                <a:ea typeface="FuturaStd-Book" panose="020B0502020204020303"/>
                <a:cs typeface="Arial" panose="020B0604020202020204" pitchFamily="34" charset="0"/>
              </a:rPr>
              <a:t>Organisations where trustees are paid, unless evidence of approval is provided from the Charity Commission and/or this arrangement is referenced in the governing document</a:t>
            </a:r>
            <a:endParaRPr lang="en-GB" sz="1800" dirty="0">
              <a:effectLst/>
              <a:latin typeface="FuturaStd-Book" panose="020B0502020204020303"/>
              <a:ea typeface="FuturaStd-Book" panose="020B0502020204020303"/>
              <a:cs typeface="FuturaStd-Book" panose="020B0502020204020303"/>
            </a:endParaRPr>
          </a:p>
          <a:p>
            <a:r>
              <a:rPr lang="en-GB" sz="1800" dirty="0">
                <a:effectLst/>
                <a:latin typeface="Futura Std Book" panose="020B0502020204020303"/>
                <a:ea typeface="FuturaStd-Book" panose="020B0502020204020303"/>
                <a:cs typeface="Arial" panose="020B0604020202020204" pitchFamily="34" charset="0"/>
              </a:rPr>
              <a:t>Organisations with fewer than 3 unrelated members responsible for the governance of the organisation; trustees / directors / management committee, as appropriate</a:t>
            </a:r>
            <a:endParaRPr lang="en-GB" dirty="0"/>
          </a:p>
        </p:txBody>
      </p:sp>
      <p:sp>
        <p:nvSpPr>
          <p:cNvPr id="4" name="Title 3"/>
          <p:cNvSpPr>
            <a:spLocks noGrp="1"/>
          </p:cNvSpPr>
          <p:nvPr>
            <p:ph type="title"/>
          </p:nvPr>
        </p:nvSpPr>
        <p:spPr/>
        <p:txBody>
          <a:bodyPr/>
          <a:lstStyle/>
          <a:p>
            <a:r>
              <a:rPr lang="en-GB" dirty="0">
                <a:latin typeface="Futura Std Book" panose="020B0502020204020303" pitchFamily="34" charset="0"/>
              </a:rPr>
              <a:t>What won’t we fund?</a:t>
            </a:r>
          </a:p>
        </p:txBody>
      </p:sp>
    </p:spTree>
    <p:extLst>
      <p:ext uri="{BB962C8B-B14F-4D97-AF65-F5344CB8AC3E}">
        <p14:creationId xmlns:p14="http://schemas.microsoft.com/office/powerpoint/2010/main" val="214985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spcBef>
                <a:spcPts val="0"/>
              </a:spcBef>
              <a:buFont typeface="Arial" panose="020B0604020202020204" pitchFamily="34" charset="0"/>
              <a:buChar char="•"/>
            </a:pPr>
            <a:endParaRPr lang="en-GB" sz="2000" dirty="0">
              <a:latin typeface="Futura Std Book" panose="020B0502020204020303"/>
            </a:endParaRPr>
          </a:p>
          <a:p>
            <a:pPr marL="342900" indent="-342900">
              <a:spcBef>
                <a:spcPts val="0"/>
              </a:spcBef>
              <a:buFont typeface="Arial" panose="020B0604020202020204" pitchFamily="34" charset="0"/>
              <a:buChar char="•"/>
            </a:pPr>
            <a:r>
              <a:rPr lang="en-GB" sz="2000" dirty="0">
                <a:latin typeface="Futura Std Book" panose="020B0502020204020303"/>
              </a:rPr>
              <a:t>Opens for 8 weeks from </a:t>
            </a:r>
            <a:r>
              <a:rPr lang="en-GB" sz="2000" b="1" dirty="0">
                <a:latin typeface="Futura Std Book" panose="020B0502020204020303"/>
              </a:rPr>
              <a:t>Monday 16th November 2020. </a:t>
            </a:r>
          </a:p>
          <a:p>
            <a:pPr>
              <a:spcBef>
                <a:spcPts val="0"/>
              </a:spcBef>
            </a:pPr>
            <a:endParaRPr lang="en-GB" sz="2000" dirty="0">
              <a:latin typeface="Futura Std Book" panose="020B0502020204020303"/>
            </a:endParaRPr>
          </a:p>
          <a:p>
            <a:pPr marL="342900" indent="-342900">
              <a:spcBef>
                <a:spcPts val="0"/>
              </a:spcBef>
              <a:buFont typeface="Arial" panose="020B0604020202020204" pitchFamily="34" charset="0"/>
              <a:buChar char="•"/>
            </a:pPr>
            <a:r>
              <a:rPr lang="en-GB" sz="2000" b="1" dirty="0">
                <a:latin typeface="Futura Std Book" panose="020B0502020204020303"/>
              </a:rPr>
              <a:t>The deadline for full applications is 12pm on Monday 11th January 2021.</a:t>
            </a:r>
          </a:p>
          <a:p>
            <a:pPr marL="342900" indent="-342900">
              <a:spcBef>
                <a:spcPts val="0"/>
              </a:spcBef>
              <a:buFont typeface="Arial" panose="020B0604020202020204" pitchFamily="34" charset="0"/>
              <a:buChar char="•"/>
            </a:pPr>
            <a:endParaRPr lang="en-GB" sz="2000" b="1" dirty="0">
              <a:latin typeface="Futura Std Book" panose="020B0502020204020303"/>
            </a:endParaRPr>
          </a:p>
          <a:p>
            <a:pPr marL="342900" indent="-342900">
              <a:spcBef>
                <a:spcPts val="0"/>
              </a:spcBef>
              <a:buFont typeface="Arial" panose="020B0604020202020204" pitchFamily="34" charset="0"/>
              <a:buChar char="•"/>
            </a:pPr>
            <a:r>
              <a:rPr lang="en-GB" sz="2000" dirty="0">
                <a:latin typeface="Futura Std Book" panose="020B0502020204020303"/>
              </a:rPr>
              <a:t>LCF is holding a range of online and telephone Applicant Support whilst the Fund is open. </a:t>
            </a:r>
            <a:endParaRPr lang="en-GB" sz="2000" b="1" dirty="0">
              <a:latin typeface="Futura Std Book" panose="020B0502020204020303"/>
            </a:endParaRPr>
          </a:p>
          <a:p>
            <a:pPr>
              <a:spcBef>
                <a:spcPts val="0"/>
              </a:spcBef>
            </a:pPr>
            <a:endParaRPr lang="en-GB" sz="2000" dirty="0"/>
          </a:p>
        </p:txBody>
      </p:sp>
      <p:sp>
        <p:nvSpPr>
          <p:cNvPr id="3" name="Title 2"/>
          <p:cNvSpPr>
            <a:spLocks noGrp="1"/>
          </p:cNvSpPr>
          <p:nvPr>
            <p:ph type="title"/>
          </p:nvPr>
        </p:nvSpPr>
        <p:spPr>
          <a:xfrm>
            <a:off x="525600" y="409429"/>
            <a:ext cx="8061188" cy="482400"/>
          </a:xfrm>
        </p:spPr>
        <p:txBody>
          <a:bodyPr/>
          <a:lstStyle/>
          <a:p>
            <a:r>
              <a:rPr lang="en-GB" dirty="0">
                <a:latin typeface="Futura Std Book" panose="020B0502020204020303" pitchFamily="34" charset="0"/>
              </a:rPr>
              <a:t>Key Dates</a:t>
            </a:r>
            <a:endParaRPr lang="en-GB" dirty="0"/>
          </a:p>
        </p:txBody>
      </p:sp>
    </p:spTree>
    <p:extLst>
      <p:ext uri="{BB962C8B-B14F-4D97-AF65-F5344CB8AC3E}">
        <p14:creationId xmlns:p14="http://schemas.microsoft.com/office/powerpoint/2010/main" val="157889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sz="2000" dirty="0">
                <a:latin typeface="Futura Std Book" panose="020B0502020204020303" pitchFamily="34" charset="0"/>
              </a:rPr>
              <a:t>There is a </a:t>
            </a:r>
            <a:r>
              <a:rPr lang="en-GB" sz="2000" b="1" dirty="0">
                <a:latin typeface="Futura Std Book" panose="020B0502020204020303" pitchFamily="34" charset="0"/>
              </a:rPr>
              <a:t>two-stage process </a:t>
            </a:r>
            <a:r>
              <a:rPr lang="en-GB" sz="2000" dirty="0">
                <a:latin typeface="Futura Std Book" panose="020B0502020204020303" pitchFamily="34" charset="0"/>
              </a:rPr>
              <a:t>for applications to the VAWG Grassroots Fund.</a:t>
            </a:r>
          </a:p>
          <a:p>
            <a:endParaRPr lang="en-GB" sz="2000" dirty="0">
              <a:latin typeface="Futura Std Book" panose="020B0502020204020303" pitchFamily="34" charset="0"/>
            </a:endParaRPr>
          </a:p>
          <a:p>
            <a:pPr marL="702900" lvl="1" indent="-342900">
              <a:buFont typeface="Wingdings" panose="05000000000000000000" pitchFamily="2" charset="2"/>
              <a:buChar char="ü"/>
            </a:pPr>
            <a:r>
              <a:rPr lang="en-GB" sz="2000" dirty="0">
                <a:latin typeface="Futura Std Book" panose="020B0502020204020303" pitchFamily="34" charset="0"/>
              </a:rPr>
              <a:t>Eligibility Checking: All applicants must answer a few short questions about their organisation and proposal to ensure they are eligible before being invited to complete a full application form. We aim to respond within 48 hours.</a:t>
            </a:r>
          </a:p>
          <a:p>
            <a:pPr lvl="1" indent="0">
              <a:buNone/>
            </a:pPr>
            <a:endParaRPr lang="en-GB" sz="2000" dirty="0">
              <a:latin typeface="Futura Std Book" panose="020B0502020204020303" pitchFamily="34" charset="0"/>
            </a:endParaRPr>
          </a:p>
          <a:p>
            <a:pPr marL="702900" lvl="1" indent="-342900">
              <a:buFont typeface="Wingdings" panose="05000000000000000000" pitchFamily="2" charset="2"/>
              <a:buChar char="ü"/>
            </a:pPr>
            <a:r>
              <a:rPr lang="en-GB" sz="2000" dirty="0">
                <a:effectLst/>
                <a:latin typeface="Futura Std Book" panose="020B0502020204020303" pitchFamily="34" charset="0"/>
                <a:ea typeface="FuturaStd-Book" panose="020B0502020204020303"/>
                <a:cs typeface="Arial" panose="020B0604020202020204" pitchFamily="34" charset="0"/>
              </a:rPr>
              <a:t>Full Application</a:t>
            </a:r>
            <a:r>
              <a:rPr lang="en-GB" sz="2000" dirty="0">
                <a:latin typeface="Futura Std Book" panose="020B0502020204020303" pitchFamily="34" charset="0"/>
                <a:ea typeface="FuturaStd-Book" panose="020B0502020204020303"/>
                <a:cs typeface="Arial" panose="020B0604020202020204" pitchFamily="34" charset="0"/>
              </a:rPr>
              <a:t>: This will be sent to organisations that are eligible to apply.</a:t>
            </a:r>
            <a:endParaRPr lang="en-GB" sz="2000" dirty="0">
              <a:effectLst/>
              <a:latin typeface="Futura Std Book" panose="020B0502020204020303" pitchFamily="34" charset="0"/>
              <a:ea typeface="FuturaStd-Book" panose="020B0502020204020303"/>
              <a:cs typeface="FuturaStd-Book" panose="020B0502020204020303"/>
            </a:endParaRPr>
          </a:p>
          <a:p>
            <a:endParaRPr lang="en-GB" sz="2000" dirty="0"/>
          </a:p>
        </p:txBody>
      </p:sp>
      <p:sp>
        <p:nvSpPr>
          <p:cNvPr id="4" name="Title 3"/>
          <p:cNvSpPr>
            <a:spLocks noGrp="1"/>
          </p:cNvSpPr>
          <p:nvPr>
            <p:ph type="title"/>
          </p:nvPr>
        </p:nvSpPr>
        <p:spPr/>
        <p:txBody>
          <a:bodyPr/>
          <a:lstStyle/>
          <a:p>
            <a:r>
              <a:rPr lang="en-GB" dirty="0">
                <a:latin typeface="Futura Std Book" panose="020B0502020204020303" pitchFamily="34" charset="0"/>
              </a:rPr>
              <a:t>How to apply</a:t>
            </a:r>
          </a:p>
        </p:txBody>
      </p:sp>
    </p:spTree>
    <p:extLst>
      <p:ext uri="{BB962C8B-B14F-4D97-AF65-F5344CB8AC3E}">
        <p14:creationId xmlns:p14="http://schemas.microsoft.com/office/powerpoint/2010/main" val="149621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F03E-F2C3-4BBD-A9FC-67FA86BD4B45}"/>
              </a:ext>
            </a:extLst>
          </p:cNvPr>
          <p:cNvSpPr>
            <a:spLocks noGrp="1"/>
          </p:cNvSpPr>
          <p:nvPr>
            <p:ph type="title"/>
          </p:nvPr>
        </p:nvSpPr>
        <p:spPr/>
        <p:txBody>
          <a:bodyPr/>
          <a:lstStyle/>
          <a:p>
            <a:r>
              <a:rPr lang="en-GB" dirty="0"/>
              <a:t>Agenda</a:t>
            </a:r>
          </a:p>
        </p:txBody>
      </p:sp>
      <p:graphicFrame>
        <p:nvGraphicFramePr>
          <p:cNvPr id="8" name="Table 7">
            <a:extLst>
              <a:ext uri="{FF2B5EF4-FFF2-40B4-BE49-F238E27FC236}">
                <a16:creationId xmlns:a16="http://schemas.microsoft.com/office/drawing/2014/main" id="{E3A0A565-E72B-4859-95A0-43020CBFF2C5}"/>
              </a:ext>
            </a:extLst>
          </p:cNvPr>
          <p:cNvGraphicFramePr>
            <a:graphicFrameLocks noGrp="1"/>
          </p:cNvGraphicFramePr>
          <p:nvPr>
            <p:extLst>
              <p:ext uri="{D42A27DB-BD31-4B8C-83A1-F6EECF244321}">
                <p14:modId xmlns:p14="http://schemas.microsoft.com/office/powerpoint/2010/main" val="4025260497"/>
              </p:ext>
            </p:extLst>
          </p:nvPr>
        </p:nvGraphicFramePr>
        <p:xfrm>
          <a:off x="1931542" y="1275526"/>
          <a:ext cx="5280916" cy="4886960"/>
        </p:xfrm>
        <a:graphic>
          <a:graphicData uri="http://schemas.openxmlformats.org/drawingml/2006/table">
            <a:tbl>
              <a:tblPr/>
              <a:tblGrid>
                <a:gridCol w="5280916">
                  <a:extLst>
                    <a:ext uri="{9D8B030D-6E8A-4147-A177-3AD203B41FA5}">
                      <a16:colId xmlns:a16="http://schemas.microsoft.com/office/drawing/2014/main" val="127359749"/>
                    </a:ext>
                  </a:extLst>
                </a:gridCol>
              </a:tblGrid>
              <a:tr h="306694">
                <a:tc>
                  <a:txBody>
                    <a:bodyPr/>
                    <a:lstStyle/>
                    <a:p>
                      <a:pPr marL="0" marR="0" fontAlgn="t">
                        <a:spcBef>
                          <a:spcPts val="0"/>
                        </a:spcBef>
                        <a:spcAft>
                          <a:spcPts val="0"/>
                        </a:spcAft>
                      </a:pPr>
                      <a:r>
                        <a:rPr lang="en-GB" sz="1800" b="1" dirty="0">
                          <a:effectLst/>
                          <a:latin typeface="Futura Std Book" panose="020B0502020204020303" pitchFamily="34" charset="0"/>
                        </a:rPr>
                        <a:t>Introductions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22622183"/>
                  </a:ext>
                </a:extLst>
              </a:tr>
              <a:tr h="303156">
                <a:tc>
                  <a:txBody>
                    <a:bodyPr/>
                    <a:lstStyle/>
                    <a:p>
                      <a:pPr marL="0" marR="0" fontAlgn="t">
                        <a:spcBef>
                          <a:spcPts val="0"/>
                        </a:spcBef>
                        <a:spcAft>
                          <a:spcPts val="0"/>
                        </a:spcAft>
                      </a:pPr>
                      <a:r>
                        <a:rPr lang="en-GB" sz="1800" b="1" dirty="0">
                          <a:effectLst/>
                          <a:latin typeface="Futura Std Book" panose="020B0502020204020303" pitchFamily="34" charset="0"/>
                        </a:rPr>
                        <a:t>VAWG Grassroots Fund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53679788"/>
                  </a:ext>
                </a:extLst>
              </a:tr>
              <a:tr h="30315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800" b="1" dirty="0">
                          <a:effectLst/>
                          <a:latin typeface="Futura Std Book" panose="020B0502020204020303" pitchFamily="34" charset="0"/>
                        </a:rPr>
                        <a:t>Interactive activity: Icebreaker (15 minutes)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3169793270"/>
                  </a:ext>
                </a:extLst>
              </a:tr>
              <a:tr h="303156">
                <a:tc>
                  <a:txBody>
                    <a:bodyPr/>
                    <a:lstStyle/>
                    <a:p>
                      <a:pPr marL="0" marR="0" fontAlgn="t">
                        <a:spcBef>
                          <a:spcPts val="0"/>
                        </a:spcBef>
                        <a:spcAft>
                          <a:spcPts val="0"/>
                        </a:spcAft>
                      </a:pPr>
                      <a:r>
                        <a:rPr lang="en-GB" sz="1800" b="1">
                          <a:effectLst/>
                          <a:latin typeface="Futura Std Book" panose="020B0502020204020303" pitchFamily="34" charset="0"/>
                        </a:rPr>
                        <a:t>Funding Available and Fund Split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748623168"/>
                  </a:ext>
                </a:extLst>
              </a:tr>
              <a:tr h="303156">
                <a:tc>
                  <a:txBody>
                    <a:bodyPr/>
                    <a:lstStyle/>
                    <a:p>
                      <a:pPr marL="0" marR="0" fontAlgn="t">
                        <a:spcBef>
                          <a:spcPts val="0"/>
                        </a:spcBef>
                        <a:spcAft>
                          <a:spcPts val="0"/>
                        </a:spcAft>
                      </a:pPr>
                      <a:r>
                        <a:rPr lang="en-GB" sz="1800" b="1">
                          <a:effectLst/>
                          <a:latin typeface="Futura Std Book" panose="020B0502020204020303" pitchFamily="34" charset="0"/>
                        </a:rPr>
                        <a:t>TSIP: Fund Co-design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011187795"/>
                  </a:ext>
                </a:extLst>
              </a:tr>
              <a:tr h="303156">
                <a:tc>
                  <a:txBody>
                    <a:bodyPr/>
                    <a:lstStyle/>
                    <a:p>
                      <a:pPr marL="0" marR="0" fontAlgn="t">
                        <a:spcBef>
                          <a:spcPts val="0"/>
                        </a:spcBef>
                        <a:spcAft>
                          <a:spcPts val="0"/>
                        </a:spcAft>
                      </a:pPr>
                      <a:r>
                        <a:rPr lang="en-GB" sz="1800" b="1" dirty="0">
                          <a:effectLst/>
                          <a:latin typeface="Futura Std Book" panose="020B0502020204020303" pitchFamily="34" charset="0"/>
                        </a:rPr>
                        <a:t>Who Can Apply?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2558197929"/>
                  </a:ext>
                </a:extLst>
              </a:tr>
              <a:tr h="303156">
                <a:tc>
                  <a:txBody>
                    <a:bodyPr/>
                    <a:lstStyle/>
                    <a:p>
                      <a:pPr marL="0" marR="0" fontAlgn="t">
                        <a:spcBef>
                          <a:spcPts val="0"/>
                        </a:spcBef>
                        <a:spcAft>
                          <a:spcPts val="0"/>
                        </a:spcAft>
                      </a:pPr>
                      <a:r>
                        <a:rPr lang="en-GB" sz="1800" b="1">
                          <a:effectLst/>
                          <a:latin typeface="Futura Std Book" panose="020B0502020204020303" pitchFamily="34" charset="0"/>
                        </a:rPr>
                        <a:t>What Will We Fund?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710220226"/>
                  </a:ext>
                </a:extLst>
              </a:tr>
              <a:tr h="303156">
                <a:tc>
                  <a:txBody>
                    <a:bodyPr/>
                    <a:lstStyle/>
                    <a:p>
                      <a:pPr marL="0" marR="0" fontAlgn="t">
                        <a:spcBef>
                          <a:spcPts val="0"/>
                        </a:spcBef>
                        <a:spcAft>
                          <a:spcPts val="0"/>
                        </a:spcAft>
                      </a:pPr>
                      <a:r>
                        <a:rPr lang="en-GB" sz="1800" b="1">
                          <a:effectLst/>
                          <a:latin typeface="Futura Std Book" panose="020B0502020204020303" pitchFamily="34" charset="0"/>
                        </a:rPr>
                        <a:t>What Won't We Fund?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4098214127"/>
                  </a:ext>
                </a:extLst>
              </a:tr>
              <a:tr h="303156">
                <a:tc>
                  <a:txBody>
                    <a:bodyPr/>
                    <a:lstStyle/>
                    <a:p>
                      <a:pPr marL="0" marR="0" fontAlgn="t">
                        <a:spcBef>
                          <a:spcPts val="0"/>
                        </a:spcBef>
                        <a:spcAft>
                          <a:spcPts val="0"/>
                        </a:spcAft>
                      </a:pPr>
                      <a:r>
                        <a:rPr lang="en-GB" sz="1800" b="1">
                          <a:effectLst/>
                          <a:latin typeface="Futura Std Book" panose="020B0502020204020303" pitchFamily="34" charset="0"/>
                        </a:rPr>
                        <a:t>Key Dates</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1148815893"/>
                  </a:ext>
                </a:extLst>
              </a:tr>
              <a:tr h="303156">
                <a:tc>
                  <a:txBody>
                    <a:bodyPr/>
                    <a:lstStyle/>
                    <a:p>
                      <a:pPr marL="0" marR="0" fontAlgn="t">
                        <a:spcBef>
                          <a:spcPts val="0"/>
                        </a:spcBef>
                        <a:spcAft>
                          <a:spcPts val="0"/>
                        </a:spcAft>
                      </a:pPr>
                      <a:r>
                        <a:rPr lang="en-GB" sz="1800" b="1">
                          <a:effectLst/>
                          <a:latin typeface="Futura Std Book" panose="020B0502020204020303" pitchFamily="34" charset="0"/>
                        </a:rPr>
                        <a:t>How To Apply</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2221781068"/>
                  </a:ext>
                </a:extLst>
              </a:tr>
              <a:tr h="303156">
                <a:tc>
                  <a:txBody>
                    <a:bodyPr/>
                    <a:lstStyle/>
                    <a:p>
                      <a:pPr marL="0" marR="0" fontAlgn="t">
                        <a:spcBef>
                          <a:spcPts val="0"/>
                        </a:spcBef>
                        <a:spcAft>
                          <a:spcPts val="0"/>
                        </a:spcAft>
                      </a:pPr>
                      <a:r>
                        <a:rPr lang="en-GB" sz="1800" b="1">
                          <a:effectLst/>
                          <a:latin typeface="Futura Std Book" panose="020B0502020204020303" pitchFamily="34" charset="0"/>
                        </a:rPr>
                        <a:t>What Makes A Good Application?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207140138"/>
                  </a:ext>
                </a:extLst>
              </a:tr>
              <a:tr h="303156">
                <a:tc>
                  <a:txBody>
                    <a:bodyPr/>
                    <a:lstStyle/>
                    <a:p>
                      <a:pPr marL="0" marR="0" fontAlgn="t">
                        <a:spcBef>
                          <a:spcPts val="0"/>
                        </a:spcBef>
                        <a:spcAft>
                          <a:spcPts val="0"/>
                        </a:spcAft>
                      </a:pPr>
                      <a:r>
                        <a:rPr lang="en-GB" sz="1800" b="1">
                          <a:effectLst/>
                          <a:latin typeface="Futura Std Book" panose="020B0502020204020303" pitchFamily="34" charset="0"/>
                        </a:rPr>
                        <a:t>Applicant Support</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652821774"/>
                  </a:ext>
                </a:extLst>
              </a:tr>
              <a:tr h="303156">
                <a:tc>
                  <a:txBody>
                    <a:bodyPr/>
                    <a:lstStyle/>
                    <a:p>
                      <a:pPr marL="0" marR="0" fontAlgn="t">
                        <a:spcBef>
                          <a:spcPts val="0"/>
                        </a:spcBef>
                        <a:spcAft>
                          <a:spcPts val="0"/>
                        </a:spcAft>
                      </a:pPr>
                      <a:r>
                        <a:rPr lang="en-GB" sz="1800" b="1" dirty="0">
                          <a:effectLst/>
                          <a:latin typeface="Futura Std Book" panose="020B0502020204020303" pitchFamily="34" charset="0"/>
                        </a:rPr>
                        <a:t>Interactive activity: Q&amp;A Session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chemeClr val="bg1"/>
                    </a:solidFill>
                  </a:tcPr>
                </a:tc>
                <a:extLst>
                  <a:ext uri="{0D108BD9-81ED-4DB2-BD59-A6C34878D82A}">
                    <a16:rowId xmlns:a16="http://schemas.microsoft.com/office/drawing/2014/main" val="65708597"/>
                  </a:ext>
                </a:extLst>
              </a:tr>
            </a:tbl>
          </a:graphicData>
        </a:graphic>
      </p:graphicFrame>
      <p:sp>
        <p:nvSpPr>
          <p:cNvPr id="9" name="Rectangle 1">
            <a:extLst>
              <a:ext uri="{FF2B5EF4-FFF2-40B4-BE49-F238E27FC236}">
                <a16:creationId xmlns:a16="http://schemas.microsoft.com/office/drawing/2014/main" id="{F4A45B16-8682-46E2-8A08-B69F25A4FF5E}"/>
              </a:ext>
            </a:extLst>
          </p:cNvPr>
          <p:cNvSpPr>
            <a:spLocks noChangeArrowheads="1"/>
          </p:cNvSpPr>
          <p:nvPr/>
        </p:nvSpPr>
        <p:spPr bwMode="auto">
          <a:xfrm>
            <a:off x="3428107" y="2251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9908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marL="368300" indent="-287655">
              <a:lnSpc>
                <a:spcPct val="150000"/>
              </a:lnSpc>
              <a:buFont typeface="Arial" panose="020B0604020202020204" pitchFamily="34" charset="0"/>
              <a:buChar char="•"/>
            </a:pPr>
            <a:r>
              <a:rPr lang="en-GB" sz="2000" b="1" dirty="0">
                <a:effectLst/>
                <a:latin typeface="Futura Std Book" panose="020B0502020204020303"/>
                <a:ea typeface="FuturaStd-Book" panose="020B0502020204020303"/>
                <a:cs typeface="Arial" panose="020B0604020202020204" pitchFamily="34" charset="0"/>
              </a:rPr>
              <a:t>If eligible for the Fund: </a:t>
            </a:r>
            <a:r>
              <a:rPr lang="en-GB" sz="2000" dirty="0">
                <a:effectLst/>
                <a:latin typeface="Futura Std Book" panose="020B0502020204020303"/>
                <a:ea typeface="FuturaStd-Book" panose="020B0502020204020303"/>
                <a:cs typeface="Arial" panose="020B0604020202020204" pitchFamily="34" charset="0"/>
              </a:rPr>
              <a:t>You will receive a link to register for access to an online application form. Please click this link and then read the instructions carefully.</a:t>
            </a:r>
            <a:endParaRPr lang="en-GB" sz="2000" dirty="0">
              <a:effectLst/>
              <a:latin typeface="FuturaStd-Book" panose="020B0502020204020303"/>
              <a:ea typeface="FuturaStd-Book" panose="020B0502020204020303"/>
              <a:cs typeface="FuturaStd-Book" panose="020B0502020204020303"/>
            </a:endParaRPr>
          </a:p>
          <a:p>
            <a:pPr marL="368300" indent="-287655">
              <a:lnSpc>
                <a:spcPct val="150000"/>
              </a:lnSpc>
              <a:buFont typeface="Arial" panose="020B0604020202020204" pitchFamily="34" charset="0"/>
              <a:buChar char="•"/>
            </a:pPr>
            <a:r>
              <a:rPr lang="en-GB" sz="2000" dirty="0">
                <a:effectLst/>
                <a:latin typeface="Futura Std Book" panose="020B0502020204020303"/>
                <a:ea typeface="FuturaStd-Book" panose="020B0502020204020303"/>
                <a:cs typeface="Arial" panose="020B0604020202020204" pitchFamily="34" charset="0"/>
              </a:rPr>
              <a:t> </a:t>
            </a:r>
            <a:r>
              <a:rPr lang="en-GB" sz="2000" b="1" dirty="0">
                <a:effectLst/>
                <a:latin typeface="Futura Std Book" panose="020B0502020204020303"/>
                <a:ea typeface="FuturaStd-Book" panose="020B0502020204020303"/>
                <a:cs typeface="Arial" panose="020B0604020202020204" pitchFamily="34" charset="0"/>
              </a:rPr>
              <a:t>If ineligible for the Fund:</a:t>
            </a:r>
            <a:r>
              <a:rPr lang="en-GB" sz="2000" b="1" dirty="0">
                <a:latin typeface="FuturaStd-Book" panose="020B0502020204020303"/>
                <a:ea typeface="FuturaStd-Book" panose="020B0502020204020303"/>
                <a:cs typeface="Arial" panose="020B0604020202020204" pitchFamily="34" charset="0"/>
              </a:rPr>
              <a:t> </a:t>
            </a:r>
            <a:r>
              <a:rPr lang="en-GB" sz="2000" dirty="0">
                <a:effectLst/>
                <a:latin typeface="Futura Std Book" panose="020B0502020204020303"/>
                <a:ea typeface="FuturaStd-Book" panose="020B0502020204020303"/>
                <a:cs typeface="Arial" panose="020B0604020202020204" pitchFamily="34" charset="0"/>
              </a:rPr>
              <a:t>LCF manages a range of other funds dedicated to supporting grassroots organisations that your organisation might be eligible for. Please </a:t>
            </a:r>
            <a:r>
              <a:rPr lang="en-GB" sz="2000" u="sng" dirty="0">
                <a:solidFill>
                  <a:srgbClr val="0000FF"/>
                </a:solidFill>
                <a:effectLst/>
                <a:latin typeface="Futura Std Book" panose="020B0502020204020303"/>
                <a:ea typeface="FuturaStd-Book" panose="020B0502020204020303"/>
                <a:cs typeface="Arial" panose="020B0604020202020204" pitchFamily="34" charset="0"/>
                <a:hlinkClick r:id="rId2"/>
              </a:rPr>
              <a:t>sign up for the newsletter</a:t>
            </a:r>
            <a:r>
              <a:rPr lang="en-GB" sz="2000" dirty="0">
                <a:effectLst/>
                <a:latin typeface="Futura Std Book" panose="020B0502020204020303"/>
                <a:ea typeface="FuturaStd-Book" panose="020B0502020204020303"/>
                <a:cs typeface="Arial" panose="020B0604020202020204" pitchFamily="34" charset="0"/>
              </a:rPr>
              <a:t> and it will signpost you to other appropriate funding sources.</a:t>
            </a:r>
            <a:endParaRPr lang="en-GB" sz="2000" dirty="0">
              <a:effectLst/>
              <a:latin typeface="FuturaStd-Book" panose="020B0502020204020303"/>
              <a:ea typeface="FuturaStd-Book" panose="020B0502020204020303"/>
              <a:cs typeface="FuturaStd-Book" panose="020B0502020204020303"/>
            </a:endParaRPr>
          </a:p>
          <a:p>
            <a:endParaRPr lang="en-GB" sz="2000" dirty="0"/>
          </a:p>
        </p:txBody>
      </p:sp>
      <p:sp>
        <p:nvSpPr>
          <p:cNvPr id="4" name="Title 3"/>
          <p:cNvSpPr>
            <a:spLocks noGrp="1"/>
          </p:cNvSpPr>
          <p:nvPr>
            <p:ph type="title"/>
          </p:nvPr>
        </p:nvSpPr>
        <p:spPr/>
        <p:txBody>
          <a:bodyPr/>
          <a:lstStyle/>
          <a:p>
            <a:r>
              <a:rPr lang="en-GB" dirty="0">
                <a:latin typeface="Futura Std Book" panose="020B0502020204020303" pitchFamily="34" charset="0"/>
              </a:rPr>
              <a:t>How to apply</a:t>
            </a:r>
          </a:p>
        </p:txBody>
      </p:sp>
    </p:spTree>
    <p:extLst>
      <p:ext uri="{BB962C8B-B14F-4D97-AF65-F5344CB8AC3E}">
        <p14:creationId xmlns:p14="http://schemas.microsoft.com/office/powerpoint/2010/main" val="3511523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BA5B619-EF61-4146-A722-1C35979CD598}"/>
              </a:ext>
            </a:extLst>
          </p:cNvPr>
          <p:cNvSpPr>
            <a:spLocks noGrp="1" noChangeArrowheads="1"/>
          </p:cNvSpPr>
          <p:nvPr>
            <p:ph type="title"/>
          </p:nvPr>
        </p:nvSpPr>
        <p:spPr>
          <a:xfrm>
            <a:off x="467544" y="476672"/>
            <a:ext cx="8229600" cy="1139825"/>
          </a:xfrm>
        </p:spPr>
        <p:txBody>
          <a:bodyPr/>
          <a:lstStyle/>
          <a:p>
            <a:pPr eaLnBrk="1" hangingPunct="1"/>
            <a:r>
              <a:rPr lang="en-US" altLang="en-US" sz="3000" b="1" dirty="0">
                <a:solidFill>
                  <a:srgbClr val="FF0000"/>
                </a:solidFill>
                <a:latin typeface="Futura Std Book" panose="020B0502020204020303" pitchFamily="34" charset="0"/>
              </a:rPr>
              <a:t>What makes a good application?</a:t>
            </a:r>
          </a:p>
        </p:txBody>
      </p:sp>
      <p:sp>
        <p:nvSpPr>
          <p:cNvPr id="10243" name="Rectangle 3">
            <a:extLst>
              <a:ext uri="{FF2B5EF4-FFF2-40B4-BE49-F238E27FC236}">
                <a16:creationId xmlns:a16="http://schemas.microsoft.com/office/drawing/2014/main" id="{8F0987AC-854E-4769-99BB-A69E86A5EFE1}"/>
              </a:ext>
            </a:extLst>
          </p:cNvPr>
          <p:cNvSpPr>
            <a:spLocks noGrp="1" noChangeArrowheads="1"/>
          </p:cNvSpPr>
          <p:nvPr>
            <p:ph idx="1"/>
          </p:nvPr>
        </p:nvSpPr>
        <p:spPr/>
        <p:txBody>
          <a:bodyPr/>
          <a:lstStyle/>
          <a:p>
            <a:pPr algn="ctr" eaLnBrk="1" hangingPunct="1">
              <a:lnSpc>
                <a:spcPct val="90000"/>
              </a:lnSpc>
              <a:buFont typeface="Wingdings" panose="05000000000000000000" pitchFamily="2" charset="2"/>
              <a:buNone/>
            </a:pPr>
            <a:r>
              <a:rPr lang="cy-GB" altLang="en-US" sz="2400">
                <a:latin typeface="Futura Std Book" panose="020B0502020204020303" pitchFamily="34" charset="0"/>
              </a:rPr>
              <a:t>The level of detail will depend on the size of the</a:t>
            </a:r>
          </a:p>
          <a:p>
            <a:pPr algn="ctr" eaLnBrk="1" hangingPunct="1">
              <a:lnSpc>
                <a:spcPct val="90000"/>
              </a:lnSpc>
              <a:buFont typeface="Wingdings" panose="05000000000000000000" pitchFamily="2" charset="2"/>
              <a:buNone/>
            </a:pPr>
            <a:r>
              <a:rPr lang="cy-GB" altLang="en-US" sz="2400">
                <a:latin typeface="Futura Std Book" panose="020B0502020204020303" pitchFamily="34" charset="0"/>
              </a:rPr>
              <a:t>funding available.</a:t>
            </a:r>
          </a:p>
          <a:p>
            <a:pPr eaLnBrk="1" hangingPunct="1">
              <a:lnSpc>
                <a:spcPct val="90000"/>
              </a:lnSpc>
              <a:buFont typeface="Wingdings" panose="05000000000000000000" pitchFamily="2" charset="2"/>
              <a:buNone/>
            </a:pPr>
            <a:endParaRPr lang="cy-GB" altLang="en-US" sz="2400">
              <a:latin typeface="Futura Std Book" panose="020B0502020204020303" pitchFamily="34" charset="0"/>
            </a:endParaRPr>
          </a:p>
          <a:p>
            <a:pPr eaLnBrk="1" hangingPunct="1">
              <a:lnSpc>
                <a:spcPct val="90000"/>
              </a:lnSpc>
              <a:buFont typeface="Wingdings" panose="05000000000000000000" pitchFamily="2" charset="2"/>
              <a:buNone/>
            </a:pPr>
            <a:r>
              <a:rPr lang="cy-GB" altLang="en-US" sz="2800" b="1">
                <a:latin typeface="Futura Std Book" panose="020B0502020204020303" pitchFamily="34" charset="0"/>
              </a:rPr>
              <a:t>Basics</a:t>
            </a:r>
          </a:p>
          <a:p>
            <a:pPr lvl="1" eaLnBrk="1" hangingPunct="1">
              <a:lnSpc>
                <a:spcPct val="90000"/>
              </a:lnSpc>
            </a:pPr>
            <a:r>
              <a:rPr lang="cy-GB" altLang="en-US" sz="2400">
                <a:latin typeface="Futura Std Book" panose="020B0502020204020303" pitchFamily="34" charset="0"/>
              </a:rPr>
              <a:t>Fits the funding criteria</a:t>
            </a:r>
          </a:p>
          <a:p>
            <a:pPr lvl="1" eaLnBrk="1" hangingPunct="1">
              <a:lnSpc>
                <a:spcPct val="90000"/>
              </a:lnSpc>
            </a:pPr>
            <a:r>
              <a:rPr lang="cy-GB" altLang="en-US" sz="2400">
                <a:latin typeface="Futura Std Book" panose="020B0502020204020303" pitchFamily="34" charset="0"/>
              </a:rPr>
              <a:t>Is complete</a:t>
            </a:r>
          </a:p>
          <a:p>
            <a:pPr lvl="1" eaLnBrk="1" hangingPunct="1">
              <a:lnSpc>
                <a:spcPct val="90000"/>
              </a:lnSpc>
            </a:pPr>
            <a:r>
              <a:rPr lang="cy-GB" altLang="en-US" sz="2400">
                <a:latin typeface="Futura Std Book" panose="020B0502020204020303" pitchFamily="34" charset="0"/>
              </a:rPr>
              <a:t>Up-to-date submissions to Charity Commission/ Companies House</a:t>
            </a:r>
          </a:p>
          <a:p>
            <a:pPr lvl="1" eaLnBrk="1" hangingPunct="1">
              <a:lnSpc>
                <a:spcPct val="90000"/>
              </a:lnSpc>
            </a:pPr>
            <a:r>
              <a:rPr lang="cy-GB" altLang="en-US" sz="2400">
                <a:latin typeface="Futura Std Book" panose="020B0502020204020303" pitchFamily="34" charset="0"/>
              </a:rPr>
              <a:t>Correct legal status</a:t>
            </a:r>
          </a:p>
          <a:p>
            <a:pPr lvl="1" eaLnBrk="1" hangingPunct="1">
              <a:lnSpc>
                <a:spcPct val="90000"/>
              </a:lnSpc>
            </a:pPr>
            <a:r>
              <a:rPr lang="cy-GB" altLang="en-US" sz="2400">
                <a:latin typeface="Futura Std Book" panose="020B0502020204020303" pitchFamily="34" charset="0"/>
              </a:rPr>
              <a:t>Good previous monitoring (if applicable)</a:t>
            </a:r>
          </a:p>
          <a:p>
            <a:pPr eaLnBrk="1" hangingPunct="1">
              <a:lnSpc>
                <a:spcPct val="90000"/>
              </a:lnSpc>
            </a:pPr>
            <a:endParaRPr lang="cy-GB" altLang="en-US" sz="2400">
              <a:latin typeface="Trebuchet MS" panose="020B0603020202020204" pitchFamily="34" charset="0"/>
            </a:endParaRPr>
          </a:p>
          <a:p>
            <a:pPr eaLnBrk="1" hangingPunct="1">
              <a:lnSpc>
                <a:spcPct val="90000"/>
              </a:lnSpc>
            </a:pPr>
            <a:endParaRPr lang="cy-GB" altLang="en-US" sz="2400">
              <a:latin typeface="Trebuchet MS" panose="020B0603020202020204" pitchFamily="34" charset="0"/>
            </a:endParaRPr>
          </a:p>
          <a:p>
            <a:pPr eaLnBrk="1" hangingPunct="1">
              <a:lnSpc>
                <a:spcPct val="90000"/>
              </a:lnSpc>
            </a:pPr>
            <a:endParaRPr lang="cy-GB" altLang="en-US" sz="2800">
              <a:latin typeface="Trebuchet MS" panose="020B0603020202020204" pitchFamily="34" charset="0"/>
            </a:endParaRPr>
          </a:p>
          <a:p>
            <a:pPr eaLnBrk="1" hangingPunct="1">
              <a:lnSpc>
                <a:spcPct val="90000"/>
              </a:lnSpc>
              <a:buFont typeface="Wingdings" panose="05000000000000000000" pitchFamily="2" charset="2"/>
              <a:buNone/>
            </a:pPr>
            <a:endParaRPr lang="cy-GB" altLang="en-US" sz="2800">
              <a:latin typeface="Trebuchet MS" panose="020B0603020202020204" pitchFamily="34" charset="0"/>
            </a:endParaRPr>
          </a:p>
          <a:p>
            <a:pPr eaLnBrk="1" hangingPunct="1">
              <a:lnSpc>
                <a:spcPct val="90000"/>
              </a:lnSpc>
              <a:buFont typeface="Wingdings" panose="05000000000000000000" pitchFamily="2" charset="2"/>
              <a:buNone/>
            </a:pPr>
            <a:endParaRPr lang="cy-GB" altLang="en-US" sz="2800">
              <a:latin typeface="Trebuchet MS" panose="020B0603020202020204" pitchFamily="34" charset="0"/>
            </a:endParaRPr>
          </a:p>
          <a:p>
            <a:pPr eaLnBrk="1" hangingPunct="1">
              <a:lnSpc>
                <a:spcPct val="90000"/>
              </a:lnSpc>
              <a:buFont typeface="Wingdings" panose="05000000000000000000" pitchFamily="2" charset="2"/>
              <a:buNone/>
            </a:pPr>
            <a:endParaRPr lang="en-GB" altLang="en-US" sz="1800" dirty="0">
              <a:latin typeface="Trebuchet MS" panose="020B0603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9826816-DABD-461C-814F-F339A6D81DF4}"/>
              </a:ext>
            </a:extLst>
          </p:cNvPr>
          <p:cNvSpPr>
            <a:spLocks noGrp="1" noChangeArrowheads="1"/>
          </p:cNvSpPr>
          <p:nvPr>
            <p:ph type="title"/>
          </p:nvPr>
        </p:nvSpPr>
        <p:spPr>
          <a:xfrm>
            <a:off x="467544" y="476672"/>
            <a:ext cx="8229600" cy="1139825"/>
          </a:xfrm>
        </p:spPr>
        <p:txBody>
          <a:bodyPr/>
          <a:lstStyle/>
          <a:p>
            <a:pPr eaLnBrk="1" hangingPunct="1"/>
            <a:r>
              <a:rPr lang="en-US" altLang="en-US" sz="3000" b="1" dirty="0">
                <a:solidFill>
                  <a:srgbClr val="FF0000"/>
                </a:solidFill>
                <a:latin typeface="Futura Std Book" panose="020B0502020204020303" pitchFamily="34" charset="0"/>
              </a:rPr>
              <a:t>Continued….</a:t>
            </a:r>
          </a:p>
        </p:txBody>
      </p:sp>
      <p:sp>
        <p:nvSpPr>
          <p:cNvPr id="11267" name="Rectangle 3">
            <a:extLst>
              <a:ext uri="{FF2B5EF4-FFF2-40B4-BE49-F238E27FC236}">
                <a16:creationId xmlns:a16="http://schemas.microsoft.com/office/drawing/2014/main" id="{E44F06D3-0C47-4910-81EC-32F4540AAE19}"/>
              </a:ext>
            </a:extLst>
          </p:cNvPr>
          <p:cNvSpPr>
            <a:spLocks noGrp="1" noChangeArrowheads="1"/>
          </p:cNvSpPr>
          <p:nvPr>
            <p:ph idx="1"/>
          </p:nvPr>
        </p:nvSpPr>
        <p:spPr/>
        <p:txBody>
          <a:bodyPr/>
          <a:lstStyle/>
          <a:p>
            <a:pPr eaLnBrk="1" hangingPunct="1">
              <a:lnSpc>
                <a:spcPct val="90000"/>
              </a:lnSpc>
              <a:buFont typeface="Wingdings" panose="05000000000000000000" pitchFamily="2" charset="2"/>
              <a:buNone/>
              <a:defRPr/>
            </a:pPr>
            <a:r>
              <a:rPr lang="cy-GB" sz="2400">
                <a:latin typeface="Futura Std Book" panose="020B0502020204020303" pitchFamily="34" charset="0"/>
              </a:rPr>
              <a:t>When looking at an application we will look at:</a:t>
            </a:r>
          </a:p>
          <a:p>
            <a:pPr eaLnBrk="1" hangingPunct="1">
              <a:lnSpc>
                <a:spcPct val="50000"/>
              </a:lnSpc>
              <a:spcBef>
                <a:spcPts val="0"/>
              </a:spcBef>
              <a:buFont typeface="Wingdings" panose="05000000000000000000" pitchFamily="2" charset="2"/>
              <a:buNone/>
              <a:defRPr/>
            </a:pPr>
            <a:endParaRPr lang="cy-GB" sz="2400">
              <a:latin typeface="Futura Std Book" panose="020B0502020204020303" pitchFamily="34" charset="0"/>
            </a:endParaRPr>
          </a:p>
          <a:p>
            <a:pPr eaLnBrk="1" hangingPunct="1">
              <a:lnSpc>
                <a:spcPct val="90000"/>
              </a:lnSpc>
              <a:defRPr/>
            </a:pPr>
            <a:r>
              <a:rPr lang="cy-GB" sz="1750">
                <a:latin typeface="Futura Std Book" panose="020B0502020204020303" pitchFamily="34" charset="0"/>
              </a:rPr>
              <a:t>All supporting documents, do they demonstrate good governance and operation?</a:t>
            </a:r>
          </a:p>
          <a:p>
            <a:pPr eaLnBrk="1" hangingPunct="1">
              <a:lnSpc>
                <a:spcPct val="90000"/>
              </a:lnSpc>
              <a:defRPr/>
            </a:pPr>
            <a:r>
              <a:rPr lang="cy-GB" sz="1750">
                <a:latin typeface="Futura Std Book" panose="020B0502020204020303" pitchFamily="34" charset="0"/>
              </a:rPr>
              <a:t>Do we know what the organisation does?</a:t>
            </a:r>
          </a:p>
          <a:p>
            <a:pPr eaLnBrk="1" hangingPunct="1">
              <a:lnSpc>
                <a:spcPct val="90000"/>
              </a:lnSpc>
              <a:defRPr/>
            </a:pPr>
            <a:r>
              <a:rPr lang="cy-GB" sz="1750">
                <a:latin typeface="Futura Std Book" panose="020B0502020204020303" pitchFamily="34" charset="0"/>
              </a:rPr>
              <a:t>Do they have a track record?</a:t>
            </a:r>
          </a:p>
          <a:p>
            <a:pPr eaLnBrk="1" hangingPunct="1">
              <a:lnSpc>
                <a:spcPct val="90000"/>
              </a:lnSpc>
              <a:defRPr/>
            </a:pPr>
            <a:r>
              <a:rPr lang="cy-GB" sz="1750">
                <a:latin typeface="Futura Std Book" panose="020B0502020204020303" pitchFamily="34" charset="0"/>
              </a:rPr>
              <a:t>Is the project well planned?</a:t>
            </a:r>
          </a:p>
          <a:p>
            <a:pPr eaLnBrk="1" hangingPunct="1">
              <a:lnSpc>
                <a:spcPct val="90000"/>
              </a:lnSpc>
              <a:defRPr/>
            </a:pPr>
            <a:r>
              <a:rPr lang="cy-GB" sz="1750">
                <a:latin typeface="Futura Std Book" panose="020B0502020204020303" pitchFamily="34" charset="0"/>
              </a:rPr>
              <a:t>Does the project </a:t>
            </a:r>
            <a:r>
              <a:rPr lang="cy-GB" sz="1750" b="1">
                <a:latin typeface="Futura Std Book" panose="020B0502020204020303" pitchFamily="34" charset="0"/>
              </a:rPr>
              <a:t>respond </a:t>
            </a:r>
            <a:r>
              <a:rPr lang="cy-GB" sz="1750">
                <a:latin typeface="Futura Std Book" panose="020B0502020204020303" pitchFamily="34" charset="0"/>
              </a:rPr>
              <a:t>to an identified need?</a:t>
            </a:r>
          </a:p>
          <a:p>
            <a:pPr eaLnBrk="1" hangingPunct="1">
              <a:lnSpc>
                <a:spcPct val="90000"/>
              </a:lnSpc>
              <a:defRPr/>
            </a:pPr>
            <a:r>
              <a:rPr lang="cy-GB" sz="1750">
                <a:latin typeface="Futura Std Book" panose="020B0502020204020303" pitchFamily="34" charset="0"/>
              </a:rPr>
              <a:t>Who is the target beneficiary?</a:t>
            </a:r>
          </a:p>
          <a:p>
            <a:pPr eaLnBrk="1" hangingPunct="1">
              <a:lnSpc>
                <a:spcPct val="90000"/>
              </a:lnSpc>
              <a:defRPr/>
            </a:pPr>
            <a:r>
              <a:rPr lang="cy-GB" sz="1750">
                <a:latin typeface="Futura Std Book" panose="020B0502020204020303" pitchFamily="34" charset="0"/>
              </a:rPr>
              <a:t>Has the group considered how they will engage beneficiaries?</a:t>
            </a:r>
          </a:p>
          <a:p>
            <a:pPr eaLnBrk="1" hangingPunct="1">
              <a:lnSpc>
                <a:spcPct val="90000"/>
              </a:lnSpc>
              <a:defRPr/>
            </a:pPr>
            <a:r>
              <a:rPr lang="cy-GB" sz="1750">
                <a:latin typeface="Futura Std Book" panose="020B0502020204020303" pitchFamily="34" charset="0"/>
              </a:rPr>
              <a:t>Has the applicant considered what the anticipated benefits will be and how they will measure this?</a:t>
            </a:r>
          </a:p>
          <a:p>
            <a:pPr eaLnBrk="1" hangingPunct="1">
              <a:lnSpc>
                <a:spcPct val="90000"/>
              </a:lnSpc>
              <a:defRPr/>
            </a:pPr>
            <a:r>
              <a:rPr lang="cy-GB" sz="1750">
                <a:latin typeface="Futura Std Book" panose="020B0502020204020303" pitchFamily="34" charset="0"/>
              </a:rPr>
              <a:t>Detailed, well planned budget that relates to the project described – apply for what you need and ensure value for money.</a:t>
            </a:r>
          </a:p>
          <a:p>
            <a:pPr marL="0" indent="0" algn="ctr" eaLnBrk="1" hangingPunct="1">
              <a:lnSpc>
                <a:spcPct val="90000"/>
              </a:lnSpc>
              <a:buFont typeface="Wingdings" panose="05000000000000000000" pitchFamily="2" charset="2"/>
              <a:buNone/>
              <a:defRPr/>
            </a:pPr>
            <a:r>
              <a:rPr lang="cy-GB" sz="1750">
                <a:latin typeface="Futura Std Book" panose="020B0502020204020303" pitchFamily="34" charset="0"/>
              </a:rPr>
              <a:t>This is not an exhaustive list!</a:t>
            </a:r>
          </a:p>
          <a:p>
            <a:pPr marL="0" indent="0" eaLnBrk="1" hangingPunct="1">
              <a:lnSpc>
                <a:spcPct val="90000"/>
              </a:lnSpc>
              <a:buFont typeface="Wingdings" panose="05000000000000000000" pitchFamily="2" charset="2"/>
              <a:buNone/>
              <a:defRPr/>
            </a:pPr>
            <a:endParaRPr lang="cy-GB" sz="2400">
              <a:latin typeface="Trebuchet MS" pitchFamily="34" charset="0"/>
            </a:endParaRPr>
          </a:p>
          <a:p>
            <a:pPr algn="ctr">
              <a:buFont typeface="Wingdings" panose="05000000000000000000" pitchFamily="2" charset="2"/>
              <a:buNone/>
              <a:defRPr/>
            </a:pPr>
            <a:endParaRPr lang="en-GB" sz="2400" dirty="0">
              <a:latin typeface="Trebuchet MS" pitchFamily="34" charset="0"/>
            </a:endParaRPr>
          </a:p>
          <a:p>
            <a:pPr eaLnBrk="1" hangingPunct="1">
              <a:lnSpc>
                <a:spcPct val="90000"/>
              </a:lnSpc>
              <a:buFont typeface="Wingdings" panose="05000000000000000000" pitchFamily="2" charset="2"/>
              <a:buNone/>
              <a:defRPr/>
            </a:pPr>
            <a:endParaRPr lang="cy-GB" sz="2800">
              <a:latin typeface="Trebuchet MS" pitchFamily="34" charset="0"/>
            </a:endParaRPr>
          </a:p>
          <a:p>
            <a:pPr eaLnBrk="1" hangingPunct="1">
              <a:lnSpc>
                <a:spcPct val="90000"/>
              </a:lnSpc>
              <a:buFont typeface="Wingdings" panose="05000000000000000000" pitchFamily="2" charset="2"/>
              <a:buNone/>
              <a:defRPr/>
            </a:pPr>
            <a:endParaRPr lang="cy-GB" sz="2800">
              <a:latin typeface="Trebuchet MS" pitchFamily="34" charset="0"/>
            </a:endParaRPr>
          </a:p>
          <a:p>
            <a:pPr eaLnBrk="1" hangingPunct="1">
              <a:lnSpc>
                <a:spcPct val="90000"/>
              </a:lnSpc>
              <a:buFont typeface="Wingdings" panose="05000000000000000000" pitchFamily="2" charset="2"/>
              <a:buNone/>
              <a:defRPr/>
            </a:pPr>
            <a:endParaRPr lang="cy-GB" sz="2800">
              <a:latin typeface="Trebuchet MS" pitchFamily="34" charset="0"/>
            </a:endParaRPr>
          </a:p>
          <a:p>
            <a:pPr eaLnBrk="1" hangingPunct="1">
              <a:lnSpc>
                <a:spcPct val="90000"/>
              </a:lnSpc>
              <a:buFont typeface="Wingdings" panose="05000000000000000000" pitchFamily="2" charset="2"/>
              <a:buNone/>
              <a:defRPr/>
            </a:pPr>
            <a:endParaRPr lang="en-GB" sz="1800" dirty="0">
              <a:latin typeface="Trebuchet MS"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C309746-F830-4B48-91B7-827AEBF27197}"/>
              </a:ext>
            </a:extLst>
          </p:cNvPr>
          <p:cNvSpPr>
            <a:spLocks noGrp="1" noChangeArrowheads="1"/>
          </p:cNvSpPr>
          <p:nvPr>
            <p:ph type="title"/>
          </p:nvPr>
        </p:nvSpPr>
        <p:spPr>
          <a:xfrm>
            <a:off x="467544" y="404664"/>
            <a:ext cx="8229600" cy="1139825"/>
          </a:xfrm>
        </p:spPr>
        <p:txBody>
          <a:bodyPr/>
          <a:lstStyle/>
          <a:p>
            <a:pPr eaLnBrk="1" hangingPunct="1"/>
            <a:r>
              <a:rPr lang="en-US" altLang="en-US" sz="3000" b="1" dirty="0">
                <a:solidFill>
                  <a:srgbClr val="FF0000"/>
                </a:solidFill>
                <a:latin typeface="Futura Std Book" panose="020B0502020204020303" pitchFamily="34" charset="0"/>
              </a:rPr>
              <a:t>What makes an application stand out?</a:t>
            </a:r>
          </a:p>
        </p:txBody>
      </p:sp>
      <p:sp>
        <p:nvSpPr>
          <p:cNvPr id="12291" name="Rectangle 3">
            <a:extLst>
              <a:ext uri="{FF2B5EF4-FFF2-40B4-BE49-F238E27FC236}">
                <a16:creationId xmlns:a16="http://schemas.microsoft.com/office/drawing/2014/main" id="{24C02825-9794-46DD-85A0-8FF14662E3F2}"/>
              </a:ext>
            </a:extLst>
          </p:cNvPr>
          <p:cNvSpPr>
            <a:spLocks noGrp="1" noChangeArrowheads="1"/>
          </p:cNvSpPr>
          <p:nvPr>
            <p:ph idx="1"/>
          </p:nvPr>
        </p:nvSpPr>
        <p:spPr/>
        <p:txBody>
          <a:bodyPr/>
          <a:lstStyle/>
          <a:p>
            <a:pPr eaLnBrk="1" hangingPunct="1">
              <a:lnSpc>
                <a:spcPct val="90000"/>
              </a:lnSpc>
              <a:defRPr/>
            </a:pPr>
            <a:r>
              <a:rPr lang="cy-GB" sz="1800">
                <a:latin typeface="Futura Std Book" panose="020B0502020204020303" pitchFamily="34" charset="0"/>
              </a:rPr>
              <a:t>Ability to achieve demonstrated by previous results achieved/skills in place</a:t>
            </a:r>
          </a:p>
          <a:p>
            <a:pPr eaLnBrk="1" hangingPunct="1">
              <a:lnSpc>
                <a:spcPct val="90000"/>
              </a:lnSpc>
              <a:defRPr/>
            </a:pPr>
            <a:r>
              <a:rPr lang="cy-GB" sz="1800">
                <a:latin typeface="Futura Std Book" panose="020B0502020204020303" pitchFamily="34" charset="0"/>
              </a:rPr>
              <a:t>Effective partnership working</a:t>
            </a:r>
          </a:p>
          <a:p>
            <a:pPr eaLnBrk="1" hangingPunct="1">
              <a:lnSpc>
                <a:spcPct val="90000"/>
              </a:lnSpc>
              <a:defRPr/>
            </a:pPr>
            <a:r>
              <a:rPr lang="cy-GB" sz="1800">
                <a:latin typeface="Futura Std Book" panose="020B0502020204020303" pitchFamily="34" charset="0"/>
              </a:rPr>
              <a:t>Project responds to previous learning</a:t>
            </a:r>
          </a:p>
          <a:p>
            <a:pPr eaLnBrk="1" hangingPunct="1">
              <a:lnSpc>
                <a:spcPct val="90000"/>
              </a:lnSpc>
              <a:defRPr/>
            </a:pPr>
            <a:r>
              <a:rPr lang="cy-GB" sz="1800">
                <a:latin typeface="Futura Std Book" panose="020B0502020204020303" pitchFamily="34" charset="0"/>
              </a:rPr>
              <a:t>Strong needs analysis/consultation</a:t>
            </a:r>
          </a:p>
          <a:p>
            <a:pPr>
              <a:defRPr/>
            </a:pPr>
            <a:r>
              <a:rPr lang="cy-GB" sz="1800">
                <a:latin typeface="Futura Std Book" panose="020B0502020204020303" pitchFamily="34" charset="0"/>
              </a:rPr>
              <a:t>If applicable, excellent previous monitoring showing good results</a:t>
            </a:r>
          </a:p>
          <a:p>
            <a:pPr eaLnBrk="1" hangingPunct="1">
              <a:lnSpc>
                <a:spcPct val="90000"/>
              </a:lnSpc>
              <a:defRPr/>
            </a:pPr>
            <a:r>
              <a:rPr lang="cy-GB" sz="1800">
                <a:latin typeface="Futura Std Book" panose="020B0502020204020303" pitchFamily="34" charset="0"/>
              </a:rPr>
              <a:t>Good monitoring/evaluation plan –important to show your results</a:t>
            </a:r>
          </a:p>
          <a:p>
            <a:pPr eaLnBrk="1" hangingPunct="1">
              <a:lnSpc>
                <a:spcPct val="90000"/>
              </a:lnSpc>
              <a:defRPr/>
            </a:pPr>
            <a:r>
              <a:rPr lang="cy-GB" sz="1800">
                <a:latin typeface="Futura Std Book" panose="020B0502020204020303" pitchFamily="34" charset="0"/>
              </a:rPr>
              <a:t>Sustainability and fit with wider organisational objectives</a:t>
            </a:r>
          </a:p>
          <a:p>
            <a:pPr eaLnBrk="1" hangingPunct="1">
              <a:lnSpc>
                <a:spcPct val="90000"/>
              </a:lnSpc>
              <a:defRPr/>
            </a:pPr>
            <a:r>
              <a:rPr lang="cy-GB" sz="1800">
                <a:latin typeface="Futura Std Book" panose="020B0502020204020303" pitchFamily="34" charset="0"/>
              </a:rPr>
              <a:t>Clear and concise</a:t>
            </a:r>
          </a:p>
          <a:p>
            <a:pPr marL="0" indent="0" algn="ctr" eaLnBrk="1" hangingPunct="1">
              <a:lnSpc>
                <a:spcPct val="90000"/>
              </a:lnSpc>
              <a:buFont typeface="Wingdings" panose="05000000000000000000" pitchFamily="2" charset="2"/>
              <a:buNone/>
              <a:defRPr/>
            </a:pPr>
            <a:endParaRPr lang="cy-GB" sz="1750">
              <a:latin typeface="Futura Std Book" panose="020B0502020204020303" pitchFamily="34" charset="0"/>
            </a:endParaRPr>
          </a:p>
          <a:p>
            <a:pPr marL="0" indent="0" eaLnBrk="1" hangingPunct="1">
              <a:lnSpc>
                <a:spcPct val="90000"/>
              </a:lnSpc>
              <a:buNone/>
              <a:defRPr/>
            </a:pPr>
            <a:endParaRPr lang="cy-GB" sz="2800">
              <a:latin typeface="Trebuchet MS" pitchFamily="34" charset="0"/>
            </a:endParaRPr>
          </a:p>
          <a:p>
            <a:pPr eaLnBrk="1" hangingPunct="1">
              <a:lnSpc>
                <a:spcPct val="90000"/>
              </a:lnSpc>
              <a:defRPr/>
            </a:pPr>
            <a:endParaRPr lang="cy-GB" sz="1800">
              <a:latin typeface="Trebuchet MS"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00000"/>
              </a:lnSpc>
            </a:pPr>
            <a:r>
              <a:rPr lang="en-GB" sz="1800" b="1" dirty="0">
                <a:latin typeface="Futura Std Book" panose="020B0502020204020303"/>
              </a:rPr>
              <a:t>What would you like to do with your grant? Please describe your project or activity.</a:t>
            </a:r>
          </a:p>
          <a:p>
            <a:pPr marL="285750" indent="-285750">
              <a:lnSpc>
                <a:spcPct val="150000"/>
              </a:lnSpc>
              <a:buFont typeface="Arial" panose="020B0604020202020204" pitchFamily="34" charset="0"/>
              <a:buChar char="•"/>
            </a:pPr>
            <a:r>
              <a:rPr lang="en-GB" sz="1800" dirty="0">
                <a:latin typeface="Futura Std Book" panose="020B0502020204020303"/>
              </a:rPr>
              <a:t>Your answer should begin with one or two sentences summarising your project.</a:t>
            </a:r>
          </a:p>
          <a:p>
            <a:pPr marL="285750" indent="-285750">
              <a:lnSpc>
                <a:spcPct val="150000"/>
              </a:lnSpc>
              <a:buFont typeface="Arial" panose="020B0604020202020204" pitchFamily="34" charset="0"/>
              <a:buChar char="•"/>
            </a:pPr>
            <a:r>
              <a:rPr lang="en-GB" sz="1800" dirty="0">
                <a:latin typeface="Futura Std Book" panose="020B0502020204020303"/>
              </a:rPr>
              <a:t>It should be concise</a:t>
            </a:r>
          </a:p>
          <a:p>
            <a:pPr marL="285750" indent="-285750">
              <a:lnSpc>
                <a:spcPct val="120000"/>
              </a:lnSpc>
              <a:buFont typeface="Arial" panose="020B0604020202020204" pitchFamily="34" charset="0"/>
              <a:buChar char="•"/>
            </a:pPr>
            <a:r>
              <a:rPr lang="en-GB" sz="1800" dirty="0">
                <a:latin typeface="Futura Std Book" panose="020B0502020204020303"/>
              </a:rPr>
              <a:t>It should answer:</a:t>
            </a:r>
          </a:p>
          <a:p>
            <a:pPr marL="645750" lvl="1" indent="-285750">
              <a:lnSpc>
                <a:spcPct val="100000"/>
              </a:lnSpc>
              <a:buFont typeface="Arial" panose="020B0604020202020204" pitchFamily="34" charset="0"/>
              <a:buChar char="•"/>
            </a:pPr>
            <a:r>
              <a:rPr lang="en-GB" sz="1800" dirty="0"/>
              <a:t>What you intend to do</a:t>
            </a:r>
          </a:p>
          <a:p>
            <a:pPr marL="645750" lvl="1" indent="-285750">
              <a:lnSpc>
                <a:spcPct val="100000"/>
              </a:lnSpc>
              <a:buFont typeface="Arial" panose="020B0604020202020204" pitchFamily="34" charset="0"/>
              <a:buChar char="•"/>
            </a:pPr>
            <a:r>
              <a:rPr lang="en-GB" sz="1800" dirty="0"/>
              <a:t>How long you intend to do it for</a:t>
            </a:r>
          </a:p>
          <a:p>
            <a:pPr marL="645750" lvl="1" indent="-285750">
              <a:buFont typeface="Arial" panose="020B0604020202020204" pitchFamily="34" charset="0"/>
              <a:buChar char="•"/>
            </a:pPr>
            <a:r>
              <a:rPr lang="en-GB" sz="1800" dirty="0"/>
              <a:t>Where you intend to do it</a:t>
            </a:r>
          </a:p>
          <a:p>
            <a:pPr marL="645750" lvl="1" indent="-285750">
              <a:buFont typeface="Arial" panose="020B0604020202020204" pitchFamily="34" charset="0"/>
              <a:buChar char="•"/>
            </a:pPr>
            <a:r>
              <a:rPr lang="en-GB" sz="1800" dirty="0"/>
              <a:t>For whom it will be for</a:t>
            </a:r>
          </a:p>
          <a:p>
            <a:pPr marL="645750" lvl="1" indent="-285750">
              <a:buFont typeface="Arial" panose="020B0604020202020204" pitchFamily="34" charset="0"/>
              <a:buChar char="•"/>
            </a:pPr>
            <a:r>
              <a:rPr lang="en-GB" sz="1800" dirty="0"/>
              <a:t>Is reflective of what your budget outlines </a:t>
            </a:r>
          </a:p>
        </p:txBody>
      </p:sp>
      <p:sp>
        <p:nvSpPr>
          <p:cNvPr id="3" name="Title 2"/>
          <p:cNvSpPr>
            <a:spLocks noGrp="1"/>
          </p:cNvSpPr>
          <p:nvPr>
            <p:ph type="title"/>
          </p:nvPr>
        </p:nvSpPr>
        <p:spPr/>
        <p:txBody>
          <a:bodyPr/>
          <a:lstStyle/>
          <a:p>
            <a:r>
              <a:rPr lang="en-GB" dirty="0">
                <a:latin typeface="Futura Std Book" panose="020B0502020204020303" pitchFamily="34" charset="0"/>
              </a:rPr>
              <a:t>The Elevator Pitch</a:t>
            </a:r>
          </a:p>
        </p:txBody>
      </p:sp>
    </p:spTree>
    <p:extLst>
      <p:ext uri="{BB962C8B-B14F-4D97-AF65-F5344CB8AC3E}">
        <p14:creationId xmlns:p14="http://schemas.microsoft.com/office/powerpoint/2010/main" val="2154571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9945" y="1340768"/>
            <a:ext cx="8059738" cy="4435475"/>
          </a:xfrm>
        </p:spPr>
        <p:txBody>
          <a:bodyPr/>
          <a:lstStyle/>
          <a:p>
            <a:r>
              <a:rPr lang="en-GB" b="1" dirty="0">
                <a:latin typeface="Futura Std Book" panose="020B0502020204020303"/>
              </a:rPr>
              <a:t>What are the problems or issues that this project will address and how do you know?</a:t>
            </a:r>
            <a:endParaRPr lang="en-GB" dirty="0">
              <a:latin typeface="Futura Std Book" panose="020B0502020204020303"/>
            </a:endParaRPr>
          </a:p>
          <a:p>
            <a:r>
              <a:rPr lang="en-GB" dirty="0">
                <a:latin typeface="Futura Std Book" panose="020B0502020204020303"/>
              </a:rPr>
              <a:t>What are the issues </a:t>
            </a:r>
            <a:r>
              <a:rPr lang="en-GB" b="1" dirty="0">
                <a:latin typeface="Futura Std Book" panose="020B0502020204020303"/>
              </a:rPr>
              <a:t>and</a:t>
            </a:r>
            <a:r>
              <a:rPr lang="en-GB" dirty="0">
                <a:latin typeface="Futura Std Book" panose="020B0502020204020303"/>
              </a:rPr>
              <a:t> how do you know your project is needed/wanted? You can demonstrate need through:</a:t>
            </a:r>
          </a:p>
          <a:p>
            <a:pPr marL="285750" indent="-285750">
              <a:buFont typeface="Arial" panose="020B0604020202020204" pitchFamily="34" charset="0"/>
              <a:buChar char="•"/>
            </a:pPr>
            <a:r>
              <a:rPr lang="en-GB" dirty="0">
                <a:latin typeface="Futura Std Book" panose="020B0502020204020303"/>
              </a:rPr>
              <a:t>Personal experience</a:t>
            </a:r>
          </a:p>
          <a:p>
            <a:pPr marL="285750" indent="-285750">
              <a:buFont typeface="Arial" panose="020B0604020202020204" pitchFamily="34" charset="0"/>
              <a:buChar char="•"/>
            </a:pPr>
            <a:r>
              <a:rPr lang="en-GB" dirty="0">
                <a:latin typeface="Futura Std Book" panose="020B0502020204020303"/>
              </a:rPr>
              <a:t>Surveys you have carried out</a:t>
            </a:r>
          </a:p>
          <a:p>
            <a:pPr marL="285750" indent="-285750">
              <a:buFont typeface="Arial" panose="020B0604020202020204" pitchFamily="34" charset="0"/>
              <a:buChar char="•"/>
            </a:pPr>
            <a:r>
              <a:rPr lang="en-GB" dirty="0">
                <a:latin typeface="Futura Std Book" panose="020B0502020204020303"/>
              </a:rPr>
              <a:t>Current demand on your services</a:t>
            </a:r>
          </a:p>
          <a:p>
            <a:pPr marL="285750" indent="-285750">
              <a:buFont typeface="Arial" panose="020B0604020202020204" pitchFamily="34" charset="0"/>
              <a:buChar char="•"/>
            </a:pPr>
            <a:r>
              <a:rPr lang="en-GB" dirty="0">
                <a:latin typeface="Futura Std Book" panose="020B0502020204020303"/>
              </a:rPr>
              <a:t>Statistics:</a:t>
            </a:r>
          </a:p>
          <a:p>
            <a:pPr marL="645750" lvl="1" indent="-285750">
              <a:buFont typeface="Arial" panose="020B0604020202020204" pitchFamily="34" charset="0"/>
              <a:buChar char="•"/>
            </a:pPr>
            <a:r>
              <a:rPr lang="en-GB" dirty="0">
                <a:solidFill>
                  <a:srgbClr val="000000"/>
                </a:solidFill>
                <a:effectLst/>
                <a:latin typeface="Futura Std Book" panose="020B0502020204020303"/>
                <a:ea typeface="Times New Roman" panose="02020603050405020304" pitchFamily="18" charset="0"/>
                <a:cs typeface="FuturaStd-Book" panose="020B0502020204020303"/>
              </a:rPr>
              <a:t>There has been an </a:t>
            </a:r>
            <a:r>
              <a:rPr lang="en-GB" b="1" dirty="0">
                <a:solidFill>
                  <a:srgbClr val="000000"/>
                </a:solidFill>
                <a:effectLst/>
                <a:latin typeface="Futura Std Book" panose="020B0502020204020303"/>
                <a:ea typeface="Times New Roman" panose="02020603050405020304" pitchFamily="18" charset="0"/>
                <a:cs typeface="FuturaStd-Book" panose="020B0502020204020303"/>
              </a:rPr>
              <a:t>increase in the need for VAWG services due to the Covid-19</a:t>
            </a:r>
            <a:r>
              <a:rPr lang="en-GB" dirty="0">
                <a:solidFill>
                  <a:srgbClr val="000000"/>
                </a:solidFill>
                <a:effectLst/>
                <a:latin typeface="Futura Std Book" panose="020B0502020204020303"/>
                <a:ea typeface="Times New Roman" panose="02020603050405020304" pitchFamily="18" charset="0"/>
                <a:cs typeface="FuturaStd-Book" panose="020B0502020204020303"/>
              </a:rPr>
              <a:t> and subsequent lockdown (</a:t>
            </a:r>
            <a:r>
              <a:rPr lang="en-GB" u="sng" dirty="0">
                <a:solidFill>
                  <a:srgbClr val="000000"/>
                </a:solidFill>
                <a:effectLst/>
                <a:latin typeface="Futura Std Book" panose="020B0502020204020303"/>
                <a:ea typeface="Times New Roman" panose="02020603050405020304" pitchFamily="18" charset="0"/>
                <a:cs typeface="FuturaStd-Book" panose="020B0502020204020303"/>
                <a:hlinkClick r:id="rId2"/>
              </a:rPr>
              <a:t>Women’s Resource Centre, 2020</a:t>
            </a:r>
            <a:r>
              <a:rPr lang="en-GB" dirty="0">
                <a:solidFill>
                  <a:srgbClr val="000000"/>
                </a:solidFill>
                <a:effectLst/>
                <a:latin typeface="Futura Std Book" panose="020B0502020204020303"/>
                <a:ea typeface="Times New Roman" panose="02020603050405020304" pitchFamily="18" charset="0"/>
                <a:cs typeface="FuturaStd-Book" panose="020B0502020204020303"/>
              </a:rPr>
              <a:t>).</a:t>
            </a:r>
          </a:p>
          <a:p>
            <a:pPr marL="645750" lvl="1" indent="-285750">
              <a:buFont typeface="Arial" panose="020B0604020202020204" pitchFamily="34" charset="0"/>
              <a:buChar char="•"/>
            </a:pPr>
            <a:r>
              <a:rPr lang="en-GB" dirty="0">
                <a:solidFill>
                  <a:srgbClr val="000000"/>
                </a:solidFill>
                <a:effectLst/>
                <a:latin typeface="Futura Std Book" panose="020B0502020204020303"/>
                <a:ea typeface="Times New Roman" panose="02020603050405020304" pitchFamily="18" charset="0"/>
                <a:cs typeface="FuturaStd-Book" panose="020B0502020204020303"/>
              </a:rPr>
              <a:t> </a:t>
            </a:r>
            <a:r>
              <a:rPr lang="en-GB" b="1" dirty="0">
                <a:solidFill>
                  <a:srgbClr val="000000"/>
                </a:solidFill>
                <a:effectLst/>
                <a:latin typeface="Futura Std Book" panose="020B0502020204020303"/>
                <a:ea typeface="Times New Roman" panose="02020603050405020304" pitchFamily="18" charset="0"/>
                <a:cs typeface="FuturaStd-Book" panose="020B0502020204020303"/>
              </a:rPr>
              <a:t>Calls to the National Domestic Abuse Helpline (NDAH) increased by 25%. </a:t>
            </a:r>
          </a:p>
          <a:p>
            <a:pPr marL="645750" lvl="1" indent="-285750">
              <a:buFont typeface="Arial" panose="020B0604020202020204" pitchFamily="34" charset="0"/>
              <a:buChar char="•"/>
            </a:pPr>
            <a:r>
              <a:rPr lang="en-GB" dirty="0">
                <a:solidFill>
                  <a:srgbClr val="000000"/>
                </a:solidFill>
                <a:effectLst/>
                <a:latin typeface="Futura Std Book" panose="020B0502020204020303"/>
                <a:ea typeface="Times New Roman" panose="02020603050405020304" pitchFamily="18" charset="0"/>
                <a:cs typeface="FuturaStd-Book" panose="020B0502020204020303"/>
              </a:rPr>
              <a:t>Amidst the COVID-19 first wave outbreak, 22% of </a:t>
            </a:r>
            <a:r>
              <a:rPr lang="en-GB" b="1" dirty="0">
                <a:solidFill>
                  <a:srgbClr val="000000"/>
                </a:solidFill>
                <a:effectLst/>
                <a:latin typeface="Futura Std Book" panose="020B0502020204020303"/>
                <a:ea typeface="Times New Roman" panose="02020603050405020304" pitchFamily="18" charset="0"/>
                <a:cs typeface="FuturaStd-Book" panose="020B0502020204020303"/>
              </a:rPr>
              <a:t>VAWG services surveyed reported they were unable to effectively support adults victims of abuse</a:t>
            </a:r>
            <a:r>
              <a:rPr lang="en-GB" dirty="0">
                <a:solidFill>
                  <a:srgbClr val="000000"/>
                </a:solidFill>
                <a:effectLst/>
                <a:latin typeface="Futura Std Book" panose="020B0502020204020303"/>
                <a:ea typeface="Times New Roman" panose="02020603050405020304" pitchFamily="18" charset="0"/>
                <a:cs typeface="FuturaStd-Book" panose="020B0502020204020303"/>
              </a:rPr>
              <a:t> and 42% were unable to effectively support child victims of abuse (</a:t>
            </a:r>
            <a:r>
              <a:rPr lang="en-GB" u="sng" dirty="0" err="1">
                <a:solidFill>
                  <a:srgbClr val="000000"/>
                </a:solidFill>
                <a:effectLst/>
                <a:latin typeface="Futura Std Book" panose="020B0502020204020303"/>
                <a:ea typeface="Times New Roman" panose="02020603050405020304" pitchFamily="18" charset="0"/>
                <a:cs typeface="FuturaStd-Book" panose="020B0502020204020303"/>
                <a:hlinkClick r:id="rId3"/>
              </a:rPr>
              <a:t>SafeLives</a:t>
            </a:r>
            <a:r>
              <a:rPr lang="en-GB" u="sng" dirty="0">
                <a:solidFill>
                  <a:srgbClr val="000000"/>
                </a:solidFill>
                <a:effectLst/>
                <a:latin typeface="Futura Std Book" panose="020B0502020204020303"/>
                <a:ea typeface="Times New Roman" panose="02020603050405020304" pitchFamily="18" charset="0"/>
                <a:cs typeface="FuturaStd-Book" panose="020B0502020204020303"/>
                <a:hlinkClick r:id="rId3"/>
              </a:rPr>
              <a:t>, 2020</a:t>
            </a:r>
            <a:r>
              <a:rPr lang="en-GB" dirty="0">
                <a:solidFill>
                  <a:srgbClr val="000000"/>
                </a:solidFill>
                <a:effectLst/>
                <a:latin typeface="Futura Std Book" panose="020B0502020204020303"/>
                <a:ea typeface="Times New Roman" panose="02020603050405020304" pitchFamily="18" charset="0"/>
                <a:cs typeface="FuturaStd-Book" panose="020B0502020204020303"/>
              </a:rPr>
              <a:t>). </a:t>
            </a:r>
            <a:endParaRPr lang="en-GB" dirty="0">
              <a:highlight>
                <a:srgbClr val="FFFF00"/>
              </a:highlight>
            </a:endParaRPr>
          </a:p>
          <a:p>
            <a:pPr marL="645750" lvl="1" indent="-285750">
              <a:buFont typeface="Arial" panose="020B0604020202020204" pitchFamily="34" charset="0"/>
              <a:buChar char="•"/>
            </a:pPr>
            <a:r>
              <a:rPr lang="en-GB" sz="1800" dirty="0"/>
              <a:t>Data for London can accessed through the free: </a:t>
            </a:r>
            <a:r>
              <a:rPr lang="en-GB" sz="1800" dirty="0">
                <a:hlinkClick r:id="rId4"/>
              </a:rPr>
              <a:t>London Data Store</a:t>
            </a:r>
            <a:endParaRPr lang="en-GB" dirty="0"/>
          </a:p>
        </p:txBody>
      </p:sp>
      <p:sp>
        <p:nvSpPr>
          <p:cNvPr id="3" name="Title 2"/>
          <p:cNvSpPr>
            <a:spLocks noGrp="1"/>
          </p:cNvSpPr>
          <p:nvPr>
            <p:ph type="title"/>
          </p:nvPr>
        </p:nvSpPr>
        <p:spPr/>
        <p:txBody>
          <a:bodyPr/>
          <a:lstStyle/>
          <a:p>
            <a:r>
              <a:rPr lang="en-GB" dirty="0">
                <a:latin typeface="Futura Std Book" panose="020B0502020204020303" pitchFamily="34" charset="0"/>
              </a:rPr>
              <a:t>Demonstrating Need</a:t>
            </a:r>
          </a:p>
        </p:txBody>
      </p:sp>
    </p:spTree>
    <p:extLst>
      <p:ext uri="{BB962C8B-B14F-4D97-AF65-F5344CB8AC3E}">
        <p14:creationId xmlns:p14="http://schemas.microsoft.com/office/powerpoint/2010/main" val="104366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400" b="1" dirty="0">
                <a:latin typeface="Futura Std Book" panose="020B0502020204020303"/>
              </a:rPr>
              <a:t>Outputs:</a:t>
            </a:r>
          </a:p>
          <a:p>
            <a:pPr marL="285750" indent="-285750">
              <a:buFont typeface="Arial" panose="020B0604020202020204" pitchFamily="34" charset="0"/>
              <a:buChar char="•"/>
            </a:pPr>
            <a:r>
              <a:rPr lang="en-GB" sz="1800" dirty="0">
                <a:latin typeface="Futura Std Book" panose="020B0502020204020303"/>
              </a:rPr>
              <a:t>10 people trained to be able to support Women experiencing domestic abuse </a:t>
            </a:r>
          </a:p>
          <a:p>
            <a:pPr marL="285750" indent="-285750">
              <a:buFont typeface="Arial" panose="020B0604020202020204" pitchFamily="34" charset="0"/>
              <a:buChar char="•"/>
            </a:pPr>
            <a:r>
              <a:rPr lang="en-GB" sz="1800" dirty="0">
                <a:latin typeface="Futura Std Book" panose="020B0502020204020303"/>
              </a:rPr>
              <a:t>20 women supported via telephone one to one services </a:t>
            </a:r>
          </a:p>
          <a:p>
            <a:pPr marL="285750" indent="-285750">
              <a:buFont typeface="Arial" panose="020B0604020202020204" pitchFamily="34" charset="0"/>
              <a:buChar char="•"/>
            </a:pPr>
            <a:r>
              <a:rPr lang="en-GB" sz="1800" dirty="0">
                <a:latin typeface="Futura Std Book" panose="020B0502020204020303"/>
              </a:rPr>
              <a:t>Emergency accommodation found for 5 women </a:t>
            </a:r>
          </a:p>
          <a:p>
            <a:pPr marL="285750" indent="-285750">
              <a:buFont typeface="Arial" panose="020B0604020202020204" pitchFamily="34" charset="0"/>
              <a:buChar char="•"/>
            </a:pPr>
            <a:endParaRPr lang="en-GB" sz="1800" dirty="0">
              <a:latin typeface="Futura Std Book" panose="020B0502020204020303"/>
            </a:endParaRPr>
          </a:p>
          <a:p>
            <a:r>
              <a:rPr lang="en-GB" sz="2400" b="1" dirty="0">
                <a:latin typeface="Futura Std Book" panose="020B0502020204020303"/>
              </a:rPr>
              <a:t>Outcomes:</a:t>
            </a:r>
          </a:p>
          <a:p>
            <a:pPr marL="285750" indent="-285750">
              <a:buFont typeface="Arial" panose="020B0604020202020204" pitchFamily="34" charset="0"/>
              <a:buChar char="•"/>
            </a:pPr>
            <a:r>
              <a:rPr lang="en-GB" sz="1800" dirty="0">
                <a:latin typeface="Futura Std Book" panose="020B0502020204020303"/>
              </a:rPr>
              <a:t>More support provided to women experiencing domestic abuse </a:t>
            </a:r>
          </a:p>
          <a:p>
            <a:pPr marL="285750" indent="-285750">
              <a:buFont typeface="Arial" panose="020B0604020202020204" pitchFamily="34" charset="0"/>
              <a:buChar char="•"/>
            </a:pPr>
            <a:r>
              <a:rPr lang="en-GB" sz="1800" dirty="0">
                <a:latin typeface="Futura Std Book" panose="020B0502020204020303"/>
              </a:rPr>
              <a:t>Women more confident to access the helpline </a:t>
            </a:r>
          </a:p>
          <a:p>
            <a:pPr marL="285750" indent="-285750">
              <a:buFont typeface="Arial" panose="020B0604020202020204" pitchFamily="34" charset="0"/>
              <a:buChar char="•"/>
            </a:pPr>
            <a:r>
              <a:rPr lang="en-GB" sz="1800" dirty="0">
                <a:latin typeface="Futura Std Book" panose="020B0502020204020303"/>
              </a:rPr>
              <a:t>Women provided with a safe living environment; escaping domestic abuse situations </a:t>
            </a:r>
          </a:p>
          <a:p>
            <a:r>
              <a:rPr lang="en-GB" sz="1800" b="1" dirty="0">
                <a:latin typeface="Futura Std Book" panose="020B0502020204020303"/>
              </a:rPr>
              <a:t>Note on impact section: </a:t>
            </a:r>
            <a:r>
              <a:rPr lang="en-GB" sz="1800" dirty="0">
                <a:latin typeface="Futura Std Book" panose="020B0502020204020303"/>
              </a:rPr>
              <a:t>the numbers you enter will be the numbers you will be asked to report against in the monitoring form – better to underestimate rather than overestimate!</a:t>
            </a:r>
          </a:p>
        </p:txBody>
      </p:sp>
      <p:sp>
        <p:nvSpPr>
          <p:cNvPr id="3" name="Title 2"/>
          <p:cNvSpPr>
            <a:spLocks noGrp="1"/>
          </p:cNvSpPr>
          <p:nvPr>
            <p:ph type="title"/>
          </p:nvPr>
        </p:nvSpPr>
        <p:spPr/>
        <p:txBody>
          <a:bodyPr/>
          <a:lstStyle/>
          <a:p>
            <a:r>
              <a:rPr lang="en-GB" dirty="0">
                <a:latin typeface="Futura Std Book" panose="020B0502020204020303" pitchFamily="34" charset="0"/>
              </a:rPr>
              <a:t>Impact: outcomes vs outputs</a:t>
            </a:r>
          </a:p>
        </p:txBody>
      </p:sp>
    </p:spTree>
    <p:extLst>
      <p:ext uri="{BB962C8B-B14F-4D97-AF65-F5344CB8AC3E}">
        <p14:creationId xmlns:p14="http://schemas.microsoft.com/office/powerpoint/2010/main" val="351095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2ECD-21A4-40C2-9148-0A10AFF73C62}"/>
              </a:ext>
            </a:extLst>
          </p:cNvPr>
          <p:cNvSpPr>
            <a:spLocks noGrp="1"/>
          </p:cNvSpPr>
          <p:nvPr>
            <p:ph type="title"/>
          </p:nvPr>
        </p:nvSpPr>
        <p:spPr>
          <a:xfrm>
            <a:off x="525600" y="409429"/>
            <a:ext cx="7886700" cy="482400"/>
          </a:xfrm>
        </p:spPr>
        <p:txBody>
          <a:bodyPr/>
          <a:lstStyle/>
          <a:p>
            <a:r>
              <a:rPr lang="en-GB" dirty="0"/>
              <a:t>Assessment</a:t>
            </a:r>
          </a:p>
        </p:txBody>
      </p:sp>
      <p:sp>
        <p:nvSpPr>
          <p:cNvPr id="4" name="Text Placeholder 1">
            <a:extLst>
              <a:ext uri="{FF2B5EF4-FFF2-40B4-BE49-F238E27FC236}">
                <a16:creationId xmlns:a16="http://schemas.microsoft.com/office/drawing/2014/main" id="{DAAC3428-3C34-414B-A2FB-539914576507}"/>
              </a:ext>
            </a:extLst>
          </p:cNvPr>
          <p:cNvSpPr>
            <a:spLocks noGrp="1"/>
          </p:cNvSpPr>
          <p:nvPr>
            <p:ph type="body" sz="quarter" idx="10"/>
          </p:nvPr>
        </p:nvSpPr>
        <p:spPr>
          <a:xfrm>
            <a:off x="740240" y="1520574"/>
            <a:ext cx="7457420" cy="4736387"/>
          </a:xfrm>
          <a:solidFill>
            <a:schemeClr val="bg1"/>
          </a:solidFill>
        </p:spPr>
        <p:txBody>
          <a:bodyPr/>
          <a:lstStyle/>
          <a:p>
            <a:pPr algn="l"/>
            <a:r>
              <a:rPr lang="en-GB" sz="2400" b="1" dirty="0">
                <a:latin typeface="Futura Std Book" panose="020B0502020204020303"/>
              </a:rPr>
              <a:t>During assessments, we will be looking at:</a:t>
            </a:r>
          </a:p>
          <a:p>
            <a:pPr marL="285750" indent="-285750" algn="l">
              <a:buFont typeface="Arial" panose="020B0604020202020204" pitchFamily="34" charset="0"/>
              <a:buChar char="•"/>
            </a:pPr>
            <a:r>
              <a:rPr lang="en-GB" sz="2400" dirty="0">
                <a:latin typeface="Futura Std Book" panose="020B0502020204020303"/>
              </a:rPr>
              <a:t>Your track record</a:t>
            </a:r>
          </a:p>
          <a:p>
            <a:pPr marL="285750" indent="-285750" algn="l">
              <a:buFont typeface="Arial" panose="020B0604020202020204" pitchFamily="34" charset="0"/>
              <a:buChar char="•"/>
            </a:pPr>
            <a:r>
              <a:rPr lang="en-GB" sz="2400" dirty="0">
                <a:latin typeface="Futura Std Book" panose="020B0502020204020303"/>
              </a:rPr>
              <a:t>Need/demand for your service</a:t>
            </a:r>
          </a:p>
          <a:p>
            <a:pPr marL="285750" indent="-285750" algn="l">
              <a:buFont typeface="Arial" panose="020B0604020202020204" pitchFamily="34" charset="0"/>
              <a:buChar char="•"/>
            </a:pPr>
            <a:r>
              <a:rPr lang="en-GB" sz="2400" dirty="0">
                <a:latin typeface="Futura Std Book" panose="020B0502020204020303"/>
              </a:rPr>
              <a:t>Project plan</a:t>
            </a:r>
          </a:p>
          <a:p>
            <a:pPr marL="285750" indent="-285750" algn="l">
              <a:buFont typeface="Arial" panose="020B0604020202020204" pitchFamily="34" charset="0"/>
              <a:buChar char="•"/>
            </a:pPr>
            <a:r>
              <a:rPr lang="en-GB" sz="2400" dirty="0">
                <a:latin typeface="Futura Std Book" panose="020B0502020204020303"/>
              </a:rPr>
              <a:t>Budget</a:t>
            </a:r>
          </a:p>
          <a:p>
            <a:pPr marL="285750" indent="-285750" algn="l">
              <a:buFont typeface="Arial" panose="020B0604020202020204" pitchFamily="34" charset="0"/>
              <a:buChar char="•"/>
            </a:pPr>
            <a:r>
              <a:rPr lang="en-GB" sz="2400" dirty="0">
                <a:latin typeface="Futura Std Book" panose="020B0502020204020303"/>
              </a:rPr>
              <a:t>Impact</a:t>
            </a:r>
          </a:p>
          <a:p>
            <a:pPr marL="285750" indent="-285750" algn="l">
              <a:buFont typeface="Arial" panose="020B0604020202020204" pitchFamily="34" charset="0"/>
              <a:buChar char="•"/>
            </a:pPr>
            <a:r>
              <a:rPr lang="en-GB" sz="2400" dirty="0">
                <a:latin typeface="Futura Std Book" panose="020B0502020204020303"/>
              </a:rPr>
              <a:t>Sustainability</a:t>
            </a:r>
            <a:endParaRPr lang="en-GB" sz="2400" b="1" dirty="0">
              <a:latin typeface="Futura Std Book" panose="020B0502020204020303"/>
            </a:endParaRPr>
          </a:p>
          <a:p>
            <a:endParaRPr lang="en-GB" sz="2400" b="1" dirty="0">
              <a:latin typeface="Futura Std Book" panose="020B0502020204020303"/>
            </a:endParaRPr>
          </a:p>
          <a:p>
            <a:r>
              <a:rPr lang="en-GB" sz="2400" b="1" dirty="0">
                <a:latin typeface="Futura Std Book" panose="020B0502020204020303"/>
              </a:rPr>
              <a:t>Your assessor may call you during assessment if they have any questions about your application.</a:t>
            </a:r>
          </a:p>
          <a:p>
            <a:endParaRPr lang="en-GB" sz="1800" dirty="0">
              <a:latin typeface="Futura Std Book" panose="020B0502020204020303"/>
            </a:endParaRPr>
          </a:p>
        </p:txBody>
      </p:sp>
    </p:spTree>
    <p:extLst>
      <p:ext uri="{BB962C8B-B14F-4D97-AF65-F5344CB8AC3E}">
        <p14:creationId xmlns:p14="http://schemas.microsoft.com/office/powerpoint/2010/main" val="1819520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285750" indent="-285750">
              <a:buFont typeface="Arial" panose="020B0604020202020204" pitchFamily="34" charset="0"/>
              <a:buChar char="•"/>
            </a:pPr>
            <a:r>
              <a:rPr lang="en-GB" sz="2000" dirty="0">
                <a:latin typeface="Futura Std Book" panose="020B0502020204020303" pitchFamily="34" charset="0"/>
              </a:rPr>
              <a:t>We get more “fundable” applications than we can actually fund</a:t>
            </a:r>
          </a:p>
          <a:p>
            <a:pPr marL="285750" indent="-285750">
              <a:buFont typeface="Arial" panose="020B0604020202020204" pitchFamily="34" charset="0"/>
              <a:buChar char="•"/>
            </a:pPr>
            <a:r>
              <a:rPr lang="en-GB" sz="2000" dirty="0">
                <a:latin typeface="Futura Std Book" panose="020B0502020204020303" pitchFamily="34" charset="0"/>
              </a:rPr>
              <a:t>Many considerations are taken into account</a:t>
            </a:r>
          </a:p>
          <a:p>
            <a:pPr marL="285750" indent="-285750">
              <a:buFont typeface="Arial" panose="020B0604020202020204" pitchFamily="34" charset="0"/>
              <a:buChar char="•"/>
            </a:pPr>
            <a:r>
              <a:rPr lang="en-GB" sz="2000" dirty="0">
                <a:latin typeface="Futura Std Book" panose="020B0502020204020303" pitchFamily="34" charset="0"/>
              </a:rPr>
              <a:t>It is not necessarily a judgement on your organisation, the quality of your application or the need for your services</a:t>
            </a:r>
          </a:p>
          <a:p>
            <a:pPr marL="285750" indent="-285750">
              <a:buFont typeface="Arial" panose="020B0604020202020204" pitchFamily="34" charset="0"/>
              <a:buChar char="•"/>
            </a:pPr>
            <a:r>
              <a:rPr lang="en-GB" sz="2000" dirty="0">
                <a:latin typeface="Futura Std Book" panose="020B0502020204020303" pitchFamily="34" charset="0"/>
              </a:rPr>
              <a:t>Keep trying</a:t>
            </a:r>
          </a:p>
          <a:p>
            <a:pPr marL="285750" indent="-285750">
              <a:buFont typeface="Arial" panose="020B0604020202020204" pitchFamily="34" charset="0"/>
              <a:buChar char="•"/>
            </a:pPr>
            <a:r>
              <a:rPr lang="en-GB" sz="2000" dirty="0">
                <a:latin typeface="Futura Std Book" panose="020B0502020204020303" pitchFamily="34" charset="0"/>
              </a:rPr>
              <a:t>Always phone if you are not sure</a:t>
            </a:r>
          </a:p>
        </p:txBody>
      </p:sp>
      <p:sp>
        <p:nvSpPr>
          <p:cNvPr id="3" name="Title 2"/>
          <p:cNvSpPr>
            <a:spLocks noGrp="1"/>
          </p:cNvSpPr>
          <p:nvPr>
            <p:ph type="title"/>
          </p:nvPr>
        </p:nvSpPr>
        <p:spPr>
          <a:noFill/>
        </p:spPr>
        <p:txBody>
          <a:bodyPr/>
          <a:lstStyle/>
          <a:p>
            <a:r>
              <a:rPr lang="en-GB" dirty="0">
                <a:latin typeface="Futura Std Book" panose="020B0502020204020303" pitchFamily="34" charset="0"/>
              </a:rPr>
              <a:t>If you don’t get funded…</a:t>
            </a:r>
          </a:p>
        </p:txBody>
      </p:sp>
    </p:spTree>
    <p:extLst>
      <p:ext uri="{BB962C8B-B14F-4D97-AF65-F5344CB8AC3E}">
        <p14:creationId xmlns:p14="http://schemas.microsoft.com/office/powerpoint/2010/main" val="319623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cy-GB" sz="2000" dirty="0">
                <a:latin typeface="Futura Std Book" panose="020B0502020204020303" pitchFamily="34" charset="0"/>
              </a:rPr>
              <a:t>Always ask someone to read through your application before submitting</a:t>
            </a:r>
          </a:p>
          <a:p>
            <a:pPr marL="342900" indent="-342900">
              <a:buFont typeface="Arial" panose="020B0604020202020204" pitchFamily="34" charset="0"/>
              <a:buChar char="•"/>
            </a:pPr>
            <a:r>
              <a:rPr lang="cy-GB" sz="2000" dirty="0">
                <a:latin typeface="Futura Std Book" panose="020B0502020204020303" pitchFamily="34" charset="0"/>
              </a:rPr>
              <a:t>Access resources through the </a:t>
            </a:r>
            <a:r>
              <a:rPr lang="cy-GB" sz="2000" dirty="0">
                <a:latin typeface="Futura Std Book" panose="020B0502020204020303" pitchFamily="34" charset="0"/>
                <a:hlinkClick r:id="rId2"/>
              </a:rPr>
              <a:t>VAWG Grassroots Fund page, </a:t>
            </a:r>
            <a:r>
              <a:rPr lang="cy-GB" sz="2000" dirty="0">
                <a:latin typeface="Futura Std Book" panose="020B0502020204020303" pitchFamily="34" charset="0"/>
              </a:rPr>
              <a:t> for additional application support</a:t>
            </a:r>
          </a:p>
          <a:p>
            <a:pPr marL="342900" indent="-342900">
              <a:buFont typeface="Arial" panose="020B0604020202020204" pitchFamily="34" charset="0"/>
              <a:buChar char="•"/>
            </a:pPr>
            <a:r>
              <a:rPr lang="cy-GB" sz="2000" dirty="0">
                <a:latin typeface="Futura Std Book" panose="020B0502020204020303" pitchFamily="34" charset="0"/>
              </a:rPr>
              <a:t>Keep your responses in a Word document and copy and paste them into the form</a:t>
            </a:r>
          </a:p>
          <a:p>
            <a:pPr marL="342900" indent="-342900">
              <a:buFont typeface="Arial" panose="020B0604020202020204" pitchFamily="34" charset="0"/>
              <a:buChar char="•"/>
            </a:pPr>
            <a:r>
              <a:rPr lang="cy-GB" sz="2000" dirty="0">
                <a:latin typeface="Futura Std Book" panose="020B0502020204020303" pitchFamily="34" charset="0"/>
              </a:rPr>
              <a:t>Avoid claims such as “We are the only...”</a:t>
            </a:r>
          </a:p>
          <a:p>
            <a:pPr marL="342900" indent="-342900">
              <a:buFont typeface="Arial" panose="020B0604020202020204" pitchFamily="34" charset="0"/>
              <a:buChar char="•"/>
            </a:pPr>
            <a:r>
              <a:rPr lang="cy-GB" sz="2000" dirty="0">
                <a:latin typeface="Futura Std Book" panose="020B0502020204020303" pitchFamily="34" charset="0"/>
              </a:rPr>
              <a:t>Use the Full Cost Recovery Model for your budget</a:t>
            </a:r>
          </a:p>
          <a:p>
            <a:pPr marL="342900" indent="-342900">
              <a:buFont typeface="Arial" panose="020B0604020202020204" pitchFamily="34" charset="0"/>
              <a:buChar char="•"/>
            </a:pPr>
            <a:r>
              <a:rPr lang="cy-GB" sz="2000" dirty="0">
                <a:latin typeface="Futura Std Book" panose="020B0502020204020303" pitchFamily="34" charset="0"/>
              </a:rPr>
              <a:t>Refer to the Online Application Form Guidelines when filling out the form</a:t>
            </a:r>
          </a:p>
          <a:p>
            <a:pPr marL="342900" indent="-342900">
              <a:buFont typeface="Arial" panose="020B0604020202020204" pitchFamily="34" charset="0"/>
              <a:buChar char="•"/>
            </a:pPr>
            <a:r>
              <a:rPr lang="cy-GB" sz="2000" dirty="0">
                <a:latin typeface="Futura Std Book" panose="020B0502020204020303" pitchFamily="34" charset="0"/>
              </a:rPr>
              <a:t>If you are not sure, phone!</a:t>
            </a:r>
          </a:p>
          <a:p>
            <a:pPr marL="342900" indent="-342900">
              <a:buFont typeface="Arial" panose="020B0604020202020204" pitchFamily="34" charset="0"/>
              <a:buChar char="•"/>
            </a:pPr>
            <a:r>
              <a:rPr lang="cy-GB" sz="2000" dirty="0">
                <a:latin typeface="Futura Std Book" panose="020B0502020204020303" pitchFamily="34" charset="0"/>
              </a:rPr>
              <a:t>Sum up your project in one sentence</a:t>
            </a:r>
          </a:p>
          <a:p>
            <a:endParaRPr lang="en-GB" sz="2000" dirty="0"/>
          </a:p>
        </p:txBody>
      </p:sp>
      <p:sp>
        <p:nvSpPr>
          <p:cNvPr id="3" name="Title 2"/>
          <p:cNvSpPr>
            <a:spLocks noGrp="1"/>
          </p:cNvSpPr>
          <p:nvPr>
            <p:ph type="title"/>
          </p:nvPr>
        </p:nvSpPr>
        <p:spPr/>
        <p:txBody>
          <a:bodyPr/>
          <a:lstStyle/>
          <a:p>
            <a:r>
              <a:rPr lang="en-GB" dirty="0">
                <a:latin typeface="Futura Std Book" panose="020B0502020204020303" pitchFamily="34" charset="0"/>
              </a:rPr>
              <a:t>Top tips</a:t>
            </a:r>
          </a:p>
        </p:txBody>
      </p:sp>
    </p:spTree>
    <p:extLst>
      <p:ext uri="{BB962C8B-B14F-4D97-AF65-F5344CB8AC3E}">
        <p14:creationId xmlns:p14="http://schemas.microsoft.com/office/powerpoint/2010/main" val="2051698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Futura Std Book" panose="020B0502020204020303" pitchFamily="34" charset="0"/>
              </a:rPr>
              <a:t>Who we are</a:t>
            </a:r>
          </a:p>
        </p:txBody>
      </p:sp>
      <p:sp>
        <p:nvSpPr>
          <p:cNvPr id="4" name="TextBox 3"/>
          <p:cNvSpPr txBox="1"/>
          <p:nvPr/>
        </p:nvSpPr>
        <p:spPr>
          <a:xfrm>
            <a:off x="249866" y="1909773"/>
            <a:ext cx="3011127" cy="2646878"/>
          </a:xfrm>
          <a:prstGeom prst="rect">
            <a:avLst/>
          </a:prstGeom>
          <a:solidFill>
            <a:srgbClr val="FFFFFF">
              <a:alpha val="69804"/>
            </a:srgbClr>
          </a:solidFill>
        </p:spPr>
        <p:txBody>
          <a:bodyPr wrap="square" rtlCol="0" anchor="t">
            <a:spAutoFit/>
          </a:bodyPr>
          <a:lstStyle/>
          <a:p>
            <a:pPr defTabSz="685800" eaLnBrk="1" fontAlgn="auto" hangingPunct="1">
              <a:spcBef>
                <a:spcPts val="0"/>
              </a:spcBef>
              <a:spcAft>
                <a:spcPts val="0"/>
              </a:spcAft>
              <a:buClr>
                <a:srgbClr val="FF0000"/>
              </a:buClr>
            </a:pPr>
            <a:r>
              <a:rPr lang="en-GB" sz="1600" b="1" dirty="0">
                <a:solidFill>
                  <a:prstClr val="black"/>
                </a:solidFill>
                <a:latin typeface="Futura Std Book" panose="020B0502020204020303" pitchFamily="34" charset="0"/>
              </a:rPr>
              <a:t>We are The London Community Foundation, the charity for London’s grassroots. </a:t>
            </a:r>
          </a:p>
          <a:p>
            <a:pPr defTabSz="685800" eaLnBrk="1" fontAlgn="auto" hangingPunct="1">
              <a:spcBef>
                <a:spcPts val="0"/>
              </a:spcBef>
              <a:spcAft>
                <a:spcPts val="0"/>
              </a:spcAft>
              <a:buClr>
                <a:srgbClr val="FF0000"/>
              </a:buClr>
            </a:pPr>
            <a:endParaRPr lang="en-GB" sz="1600" dirty="0">
              <a:solidFill>
                <a:prstClr val="black"/>
              </a:solidFill>
              <a:latin typeface="Futura Std Book" panose="020B0502020204020303" pitchFamily="34" charset="0"/>
            </a:endParaRPr>
          </a:p>
          <a:p>
            <a:pPr defTabSz="685800" eaLnBrk="1" fontAlgn="auto" hangingPunct="1">
              <a:spcBef>
                <a:spcPts val="0"/>
              </a:spcBef>
              <a:spcAft>
                <a:spcPts val="0"/>
              </a:spcAft>
              <a:buClr>
                <a:srgbClr val="FF0000"/>
              </a:buClr>
            </a:pPr>
            <a:r>
              <a:rPr lang="en-GB" sz="1400" dirty="0">
                <a:solidFill>
                  <a:prstClr val="black"/>
                </a:solidFill>
                <a:latin typeface="Futura Std Book" panose="020B0502020204020303" pitchFamily="34" charset="0"/>
              </a:rPr>
              <a:t>We specialise in supporting community-based organisations focused on helping disadvantaged London. </a:t>
            </a:r>
            <a:endParaRPr lang="en-GB" sz="1400" dirty="0">
              <a:solidFill>
                <a:prstClr val="black"/>
              </a:solidFill>
              <a:latin typeface="Lucida Sans" panose="020B0602030504020204" pitchFamily="34" charset="0"/>
            </a:endParaRPr>
          </a:p>
          <a:p>
            <a:pPr defTabSz="685800" eaLnBrk="1" fontAlgn="auto" hangingPunct="1">
              <a:spcBef>
                <a:spcPts val="0"/>
              </a:spcBef>
              <a:spcAft>
                <a:spcPts val="0"/>
              </a:spcAft>
              <a:buClr>
                <a:srgbClr val="FF0000"/>
              </a:buClr>
            </a:pPr>
            <a:endParaRPr lang="en-GB" sz="1600" dirty="0">
              <a:solidFill>
                <a:prstClr val="black"/>
              </a:solidFill>
              <a:latin typeface="Lucida Sans" panose="020B0602030504020204" pitchFamily="34" charset="0"/>
            </a:endParaRPr>
          </a:p>
          <a:p>
            <a:pPr defTabSz="685800" eaLnBrk="1" fontAlgn="auto" hangingPunct="1">
              <a:spcBef>
                <a:spcPts val="0"/>
              </a:spcBef>
              <a:spcAft>
                <a:spcPts val="0"/>
              </a:spcAft>
              <a:buClr>
                <a:srgbClr val="FF0000"/>
              </a:buClr>
            </a:pPr>
            <a:endParaRPr lang="en-GB" sz="1400" dirty="0">
              <a:solidFill>
                <a:prstClr val="black"/>
              </a:solidFill>
              <a:latin typeface="Lucida Sans" panose="020B0602030504020204" pitchFamily="34" charset="0"/>
            </a:endParaRPr>
          </a:p>
        </p:txBody>
      </p:sp>
      <p:grpSp>
        <p:nvGrpSpPr>
          <p:cNvPr id="6" name="Group 5"/>
          <p:cNvGrpSpPr/>
          <p:nvPr/>
        </p:nvGrpSpPr>
        <p:grpSpPr>
          <a:xfrm>
            <a:off x="2934952" y="2081632"/>
            <a:ext cx="2059928" cy="1756231"/>
            <a:chOff x="8110518" y="2003706"/>
            <a:chExt cx="2059928" cy="1756231"/>
          </a:xfrm>
        </p:grpSpPr>
        <p:sp>
          <p:nvSpPr>
            <p:cNvPr id="7" name="Oval 6"/>
            <p:cNvSpPr/>
            <p:nvPr/>
          </p:nvSpPr>
          <p:spPr>
            <a:xfrm>
              <a:off x="8368100" y="2003706"/>
              <a:ext cx="1802346" cy="1756231"/>
            </a:xfrm>
            <a:prstGeom prst="ellips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lnSpc>
                  <a:spcPct val="107000"/>
                </a:lnSpc>
                <a:spcBef>
                  <a:spcPts val="0"/>
                </a:spcBef>
                <a:spcAft>
                  <a:spcPts val="0"/>
                </a:spcAft>
              </a:pPr>
              <a:endParaRPr lang="en-GB" sz="1600" b="1" dirty="0">
                <a:solidFill>
                  <a:srgbClr val="FF0000"/>
                </a:solidFill>
                <a:latin typeface="Lucida Sans" panose="020B0602030504020204" pitchFamily="34" charset="0"/>
                <a:ea typeface="Calibri" panose="020F0502020204030204" pitchFamily="34" charset="0"/>
                <a:cs typeface="Calibri" panose="020F0502020204030204" pitchFamily="34" charset="0"/>
              </a:endParaRPr>
            </a:p>
          </p:txBody>
        </p:sp>
        <p:sp>
          <p:nvSpPr>
            <p:cNvPr id="8" name="Rectangle 7"/>
            <p:cNvSpPr/>
            <p:nvPr/>
          </p:nvSpPr>
          <p:spPr>
            <a:xfrm>
              <a:off x="8110518" y="2558655"/>
              <a:ext cx="1941830" cy="646331"/>
            </a:xfrm>
            <a:prstGeom prst="rect">
              <a:avLst/>
            </a:prstGeom>
            <a:noFill/>
          </p:spPr>
          <p:txBody>
            <a:bodyPr wrap="square">
              <a:spAutoFit/>
            </a:bodyPr>
            <a:lstStyle/>
            <a:p>
              <a:pPr marL="363537" lvl="1" algn="ctr" defTabSz="685800" eaLnBrk="1" fontAlgn="auto" hangingPunct="1">
                <a:spcBef>
                  <a:spcPts val="0"/>
                </a:spcBef>
                <a:spcAft>
                  <a:spcPts val="0"/>
                </a:spcAft>
                <a:buClr>
                  <a:srgbClr val="FF0000"/>
                </a:buClr>
              </a:pPr>
              <a:r>
                <a:rPr lang="en-GB" sz="1200" dirty="0">
                  <a:solidFill>
                    <a:prstClr val="white"/>
                  </a:solidFill>
                  <a:latin typeface="Futura Std Book" panose="020B0502020204020303" pitchFamily="34" charset="0"/>
                </a:rPr>
                <a:t>We believe in a strong and vibrant London.</a:t>
              </a:r>
            </a:p>
          </p:txBody>
        </p:sp>
      </p:grpSp>
      <p:grpSp>
        <p:nvGrpSpPr>
          <p:cNvPr id="12" name="Group 11"/>
          <p:cNvGrpSpPr/>
          <p:nvPr/>
        </p:nvGrpSpPr>
        <p:grpSpPr>
          <a:xfrm>
            <a:off x="4702505" y="3505174"/>
            <a:ext cx="2323386" cy="2356748"/>
            <a:chOff x="6116253" y="2062439"/>
            <a:chExt cx="2323386" cy="2356748"/>
          </a:xfrm>
        </p:grpSpPr>
        <p:sp>
          <p:nvSpPr>
            <p:cNvPr id="13" name="Oval 12"/>
            <p:cNvSpPr/>
            <p:nvPr/>
          </p:nvSpPr>
          <p:spPr>
            <a:xfrm>
              <a:off x="6116253" y="2062439"/>
              <a:ext cx="2323386" cy="2356748"/>
            </a:xfrm>
            <a:prstGeom prst="ellips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lnSpc>
                  <a:spcPct val="107000"/>
                </a:lnSpc>
                <a:spcBef>
                  <a:spcPts val="0"/>
                </a:spcBef>
                <a:spcAft>
                  <a:spcPts val="0"/>
                </a:spcAft>
              </a:pPr>
              <a:endParaRPr lang="en-GB" sz="1600" b="1" dirty="0">
                <a:solidFill>
                  <a:srgbClr val="FF0000"/>
                </a:solidFill>
                <a:latin typeface="Lucida Sans" panose="020B0602030504020204" pitchFamily="34" charset="0"/>
                <a:ea typeface="Calibri" panose="020F0502020204030204" pitchFamily="34" charset="0"/>
                <a:cs typeface="Calibri" panose="020F0502020204030204" pitchFamily="34" charset="0"/>
              </a:endParaRPr>
            </a:p>
          </p:txBody>
        </p:sp>
        <p:sp>
          <p:nvSpPr>
            <p:cNvPr id="14" name="Rectangle 13"/>
            <p:cNvSpPr/>
            <p:nvPr/>
          </p:nvSpPr>
          <p:spPr>
            <a:xfrm>
              <a:off x="6290530" y="2571221"/>
              <a:ext cx="1974832" cy="1384995"/>
            </a:xfrm>
            <a:prstGeom prst="rect">
              <a:avLst/>
            </a:prstGeom>
          </p:spPr>
          <p:txBody>
            <a:bodyPr wrap="square">
              <a:spAutoFit/>
            </a:bodyPr>
            <a:lstStyle/>
            <a:p>
              <a:pPr algn="ctr" defTabSz="685800" eaLnBrk="1" fontAlgn="auto" hangingPunct="1">
                <a:spcBef>
                  <a:spcPts val="0"/>
                </a:spcBef>
                <a:spcAft>
                  <a:spcPts val="0"/>
                </a:spcAft>
                <a:buClr>
                  <a:srgbClr val="FF0000"/>
                </a:buClr>
              </a:pPr>
              <a:r>
                <a:rPr lang="en-GB" sz="1200" dirty="0">
                  <a:solidFill>
                    <a:prstClr val="white"/>
                  </a:solidFill>
                  <a:latin typeface="Futura Std Book" panose="020B0502020204020303" pitchFamily="34" charset="0"/>
                </a:rPr>
                <a:t>We identify change makers in the community, and champion grassroots initiatives, taking a community development approach to </a:t>
              </a:r>
            </a:p>
            <a:p>
              <a:pPr algn="ctr" defTabSz="685800" eaLnBrk="1" fontAlgn="auto" hangingPunct="1">
                <a:spcBef>
                  <a:spcPts val="0"/>
                </a:spcBef>
                <a:spcAft>
                  <a:spcPts val="0"/>
                </a:spcAft>
                <a:buClr>
                  <a:srgbClr val="FF0000"/>
                </a:buClr>
              </a:pPr>
              <a:r>
                <a:rPr lang="en-GB" sz="1200" dirty="0">
                  <a:solidFill>
                    <a:prstClr val="white"/>
                  </a:solidFill>
                  <a:latin typeface="Futura Std Book" panose="020B0502020204020303" pitchFamily="34" charset="0"/>
                </a:rPr>
                <a:t>grant-making. </a:t>
              </a:r>
            </a:p>
          </p:txBody>
        </p:sp>
      </p:grpSp>
      <p:sp>
        <p:nvSpPr>
          <p:cNvPr id="16" name="Oval 15"/>
          <p:cNvSpPr/>
          <p:nvPr/>
        </p:nvSpPr>
        <p:spPr>
          <a:xfrm>
            <a:off x="7129630" y="2717928"/>
            <a:ext cx="1615835" cy="1574492"/>
          </a:xfrm>
          <a:prstGeom prst="ellipse">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lnSpc>
                <a:spcPct val="107000"/>
              </a:lnSpc>
              <a:spcBef>
                <a:spcPts val="0"/>
              </a:spcBef>
              <a:spcAft>
                <a:spcPts val="0"/>
              </a:spcAft>
            </a:pPr>
            <a:endParaRPr lang="en-GB" sz="1600" b="1" dirty="0">
              <a:solidFill>
                <a:srgbClr val="FF0000"/>
              </a:solidFill>
              <a:latin typeface="Lucida Sans" panose="020B0602030504020204" pitchFamily="34" charset="0"/>
              <a:ea typeface="Calibri" panose="020F0502020204030204" pitchFamily="34" charset="0"/>
              <a:cs typeface="Calibri" panose="020F0502020204030204" pitchFamily="34" charset="0"/>
            </a:endParaRPr>
          </a:p>
        </p:txBody>
      </p:sp>
      <p:sp>
        <p:nvSpPr>
          <p:cNvPr id="18" name="Rectangle 17"/>
          <p:cNvSpPr/>
          <p:nvPr/>
        </p:nvSpPr>
        <p:spPr>
          <a:xfrm>
            <a:off x="7236924" y="3140968"/>
            <a:ext cx="1401245" cy="1015663"/>
          </a:xfrm>
          <a:prstGeom prst="rect">
            <a:avLst/>
          </a:prstGeom>
          <a:noFill/>
        </p:spPr>
        <p:txBody>
          <a:bodyPr wrap="square">
            <a:spAutoFit/>
          </a:bodyPr>
          <a:lstStyle/>
          <a:p>
            <a:pPr algn="ctr" defTabSz="685800" eaLnBrk="1" fontAlgn="auto" hangingPunct="1">
              <a:spcBef>
                <a:spcPts val="0"/>
              </a:spcBef>
              <a:spcAft>
                <a:spcPts val="0"/>
              </a:spcAft>
              <a:buClr>
                <a:srgbClr val="FF0000"/>
              </a:buClr>
            </a:pPr>
            <a:r>
              <a:rPr lang="en-GB" sz="1200" dirty="0">
                <a:solidFill>
                  <a:prstClr val="white"/>
                </a:solidFill>
                <a:latin typeface="Futura Std Book" panose="020B0502020204020303" pitchFamily="34" charset="0"/>
              </a:rPr>
              <a:t>We support those best placed to make an impact locally.</a:t>
            </a:r>
          </a:p>
          <a:p>
            <a:pPr algn="ctr" defTabSz="685800" eaLnBrk="1" fontAlgn="auto" hangingPunct="1">
              <a:spcBef>
                <a:spcPts val="0"/>
              </a:spcBef>
              <a:spcAft>
                <a:spcPts val="0"/>
              </a:spcAft>
              <a:buClr>
                <a:srgbClr val="FF0000"/>
              </a:buClr>
            </a:pPr>
            <a:endParaRPr lang="en-GB" sz="1200"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3026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1296" y="332656"/>
            <a:ext cx="7488832" cy="553998"/>
          </a:xfrm>
          <a:prstGeom prst="rect">
            <a:avLst/>
          </a:prstGeom>
          <a:noFill/>
        </p:spPr>
        <p:txBody>
          <a:bodyPr wrap="square" rtlCol="0">
            <a:spAutoFit/>
          </a:bodyPr>
          <a:lstStyle/>
          <a:p>
            <a:r>
              <a:rPr lang="en-GB" altLang="en-US" sz="3000" b="1" dirty="0">
                <a:solidFill>
                  <a:srgbClr val="FF0000"/>
                </a:solidFill>
                <a:latin typeface="Futura Std Book" panose="020B0502020204020303" pitchFamily="34" charset="0"/>
                <a:ea typeface="+mj-ea"/>
                <a:cs typeface="+mj-cs"/>
              </a:rPr>
              <a:t>Any questions?</a:t>
            </a:r>
            <a:endParaRPr lang="en-GB" sz="3000" dirty="0"/>
          </a:p>
        </p:txBody>
      </p:sp>
      <p:sp>
        <p:nvSpPr>
          <p:cNvPr id="4" name="TextBox 3"/>
          <p:cNvSpPr txBox="1"/>
          <p:nvPr/>
        </p:nvSpPr>
        <p:spPr>
          <a:xfrm>
            <a:off x="521296" y="1628800"/>
            <a:ext cx="8064896" cy="1138773"/>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GB" sz="2400" dirty="0">
                <a:latin typeface="Futura Std Book" panose="020B0502020204020303" pitchFamily="34" charset="0"/>
              </a:rPr>
              <a:t>Q &amp; A</a:t>
            </a:r>
          </a:p>
          <a:p>
            <a:pPr marL="285750" indent="-285750">
              <a:spcAft>
                <a:spcPts val="2400"/>
              </a:spcAft>
              <a:buFont typeface="Arial" panose="020B0604020202020204" pitchFamily="34" charset="0"/>
              <a:buChar char="•"/>
            </a:pPr>
            <a:r>
              <a:rPr lang="en-GB" sz="2400" dirty="0">
                <a:latin typeface="Futura Std Book" panose="020B0502020204020303" pitchFamily="34" charset="0"/>
              </a:rPr>
              <a:t>One to One Sessions </a:t>
            </a:r>
            <a:r>
              <a:rPr lang="en-GB" sz="2400" dirty="0">
                <a:latin typeface="Futura Std Book" panose="020B0502020204020303" pitchFamily="34" charset="0"/>
                <a:hlinkClick r:id="rId3"/>
              </a:rPr>
              <a:t>(book here) </a:t>
            </a:r>
            <a:endParaRPr lang="en-GB" sz="2400" dirty="0">
              <a:latin typeface="Futura Std Book" panose="020B05020202040203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88900" y="5271606"/>
            <a:ext cx="4545012" cy="367925"/>
          </a:xfrm>
        </p:spPr>
        <p:txBody>
          <a:bodyPr/>
          <a:lstStyle/>
          <a:p>
            <a:r>
              <a:rPr lang="en-US" dirty="0"/>
              <a:t>VAWGGrassrootsFund@londoncf.org.uk</a:t>
            </a:r>
          </a:p>
        </p:txBody>
      </p:sp>
      <p:sp>
        <p:nvSpPr>
          <p:cNvPr id="6" name="TextBox 5"/>
          <p:cNvSpPr txBox="1"/>
          <p:nvPr/>
        </p:nvSpPr>
        <p:spPr>
          <a:xfrm>
            <a:off x="534988" y="2132856"/>
            <a:ext cx="5472608" cy="1107996"/>
          </a:xfrm>
          <a:prstGeom prst="rect">
            <a:avLst/>
          </a:prstGeom>
          <a:noFill/>
        </p:spPr>
        <p:txBody>
          <a:bodyPr wrap="square" rtlCol="0">
            <a:spAutoFit/>
          </a:bodyPr>
          <a:lstStyle/>
          <a:p>
            <a:r>
              <a:rPr lang="en-GB" sz="6600" b="1" dirty="0">
                <a:solidFill>
                  <a:srgbClr val="FF0000"/>
                </a:solidFill>
                <a:latin typeface="Futura Std Book" panose="020B0502020204020303" pitchFamily="34" charset="0"/>
              </a:rPr>
              <a:t>Thank you!</a:t>
            </a:r>
          </a:p>
        </p:txBody>
      </p:sp>
      <p:pic>
        <p:nvPicPr>
          <p:cNvPr id="4" name="Picture 3">
            <a:extLst>
              <a:ext uri="{FF2B5EF4-FFF2-40B4-BE49-F238E27FC236}">
                <a16:creationId xmlns:a16="http://schemas.microsoft.com/office/drawing/2014/main" id="{9E16BB70-CE56-4885-9C3E-186AE5613D5B}"/>
              </a:ext>
            </a:extLst>
          </p:cNvPr>
          <p:cNvPicPr>
            <a:picLocks noChangeAspect="1"/>
          </p:cNvPicPr>
          <p:nvPr/>
        </p:nvPicPr>
        <p:blipFill>
          <a:blip r:embed="rId3"/>
          <a:stretch>
            <a:fillRect/>
          </a:stretch>
        </p:blipFill>
        <p:spPr>
          <a:xfrm>
            <a:off x="534988" y="3390791"/>
            <a:ext cx="2426418" cy="1566808"/>
          </a:xfrm>
          <a:prstGeom prst="rect">
            <a:avLst/>
          </a:prstGeom>
        </p:spPr>
      </p:pic>
    </p:spTree>
    <p:extLst>
      <p:ext uri="{BB962C8B-B14F-4D97-AF65-F5344CB8AC3E}">
        <p14:creationId xmlns:p14="http://schemas.microsoft.com/office/powerpoint/2010/main" val="25120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latin typeface="Futura Std Book" panose="020B0502020204020303" pitchFamily="34" charset="0"/>
            </a:endParaRPr>
          </a:p>
          <a:p>
            <a:pPr marL="285750" indent="-28575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a:latin typeface="Futura Std Book" panose="020B0502020204020303" pitchFamily="34" charset="0"/>
              </a:rPr>
              <a:t>What we do</a:t>
            </a:r>
          </a:p>
        </p:txBody>
      </p:sp>
      <p:sp>
        <p:nvSpPr>
          <p:cNvPr id="5" name="TextBox 4"/>
          <p:cNvSpPr txBox="1"/>
          <p:nvPr/>
        </p:nvSpPr>
        <p:spPr>
          <a:xfrm>
            <a:off x="332652" y="2113619"/>
            <a:ext cx="2988000" cy="3639458"/>
          </a:xfrm>
          <a:prstGeom prst="rect">
            <a:avLst/>
          </a:prstGeom>
          <a:noFill/>
        </p:spPr>
        <p:txBody>
          <a:bodyPr wrap="square" rtlCol="0">
            <a:spAutoFit/>
          </a:bodyPr>
          <a:lstStyle/>
          <a:p>
            <a:pPr defTabSz="685800" eaLnBrk="1" fontAlgn="auto" hangingPunct="1">
              <a:spcBef>
                <a:spcPts val="0"/>
              </a:spcBef>
              <a:spcAft>
                <a:spcPts val="0"/>
              </a:spcAft>
              <a:buClr>
                <a:srgbClr val="FF0000"/>
              </a:buClr>
            </a:pPr>
            <a:r>
              <a:rPr lang="en-GB" sz="1350" dirty="0">
                <a:solidFill>
                  <a:prstClr val="black"/>
                </a:solidFill>
                <a:latin typeface="Futura Std Book" panose="020B0502020204020303" pitchFamily="34" charset="0"/>
              </a:rPr>
              <a:t>We work with a wide range of individuals, companies and partners to effect change in the community. Through our grant making to grassroots organisations and initiatives, we support those looking to improve their life chances.</a:t>
            </a:r>
          </a:p>
          <a:p>
            <a:pPr defTabSz="685800" eaLnBrk="1" fontAlgn="auto" hangingPunct="1">
              <a:spcBef>
                <a:spcPts val="0"/>
              </a:spcBef>
              <a:spcAft>
                <a:spcPts val="0"/>
              </a:spcAft>
              <a:buClr>
                <a:srgbClr val="FF0000"/>
              </a:buClr>
            </a:pPr>
            <a:endParaRPr lang="en-GB" sz="1350" dirty="0">
              <a:solidFill>
                <a:prstClr val="black"/>
              </a:solidFill>
              <a:latin typeface="Futura Std Book" panose="020B0502020204020303" pitchFamily="34" charset="0"/>
            </a:endParaRPr>
          </a:p>
          <a:p>
            <a:pPr defTabSz="685800" eaLnBrk="1" fontAlgn="auto" hangingPunct="1">
              <a:spcBef>
                <a:spcPts val="0"/>
              </a:spcBef>
              <a:spcAft>
                <a:spcPts val="0"/>
              </a:spcAft>
              <a:buClr>
                <a:srgbClr val="FF0000"/>
              </a:buClr>
            </a:pPr>
            <a:r>
              <a:rPr lang="en-GB" sz="1350" dirty="0">
                <a:solidFill>
                  <a:prstClr val="black"/>
                </a:solidFill>
                <a:latin typeface="Futura Std Book" panose="020B0502020204020303" pitchFamily="34" charset="0"/>
              </a:rPr>
              <a:t>In the last year, we awarded over £8 million to projects across the capital, giving out over 1,000 grants annually.</a:t>
            </a:r>
          </a:p>
          <a:p>
            <a:pPr defTabSz="685800" eaLnBrk="1" fontAlgn="auto" hangingPunct="1">
              <a:spcBef>
                <a:spcPts val="0"/>
              </a:spcBef>
              <a:spcAft>
                <a:spcPts val="0"/>
              </a:spcAft>
              <a:buClr>
                <a:srgbClr val="FF0000"/>
              </a:buClr>
            </a:pPr>
            <a:endParaRPr lang="en-GB" sz="1350" dirty="0">
              <a:solidFill>
                <a:prstClr val="black"/>
              </a:solidFill>
              <a:latin typeface="Futura Std Book" panose="020B0502020204020303" pitchFamily="34" charset="0"/>
            </a:endParaRPr>
          </a:p>
          <a:p>
            <a:pPr defTabSz="685800" eaLnBrk="1" fontAlgn="auto" hangingPunct="1">
              <a:spcBef>
                <a:spcPts val="0"/>
              </a:spcBef>
              <a:spcAft>
                <a:spcPts val="0"/>
              </a:spcAft>
              <a:buClr>
                <a:srgbClr val="FF0000"/>
              </a:buClr>
            </a:pPr>
            <a:r>
              <a:rPr lang="en-GB" sz="1350" dirty="0">
                <a:solidFill>
                  <a:prstClr val="black"/>
                </a:solidFill>
                <a:latin typeface="Futura Std Book" panose="020B0502020204020303" pitchFamily="34" charset="0"/>
              </a:rPr>
              <a:t>Our work largely focuses on five key themes:</a:t>
            </a:r>
          </a:p>
          <a:p>
            <a:pPr defTabSz="685800" eaLnBrk="1" fontAlgn="auto" hangingPunct="1">
              <a:spcBef>
                <a:spcPts val="0"/>
              </a:spcBef>
              <a:spcAft>
                <a:spcPts val="0"/>
              </a:spcAft>
              <a:buClr>
                <a:srgbClr val="FF0000"/>
              </a:buClr>
            </a:pPr>
            <a:endParaRPr lang="en-GB" sz="1400" dirty="0">
              <a:solidFill>
                <a:prstClr val="black"/>
              </a:solidFill>
              <a:latin typeface="Lucida Sans" panose="020B0602030504020204" pitchFamily="34" charset="0"/>
            </a:endParaRPr>
          </a:p>
          <a:p>
            <a:pPr marL="285750" indent="-285750" defTabSz="685800" eaLnBrk="1" fontAlgn="auto" hangingPunct="1">
              <a:spcBef>
                <a:spcPts val="0"/>
              </a:spcBef>
              <a:spcAft>
                <a:spcPts val="0"/>
              </a:spcAft>
              <a:buClr>
                <a:srgbClr val="FF0000"/>
              </a:buClr>
              <a:buFont typeface="Arial" panose="020B0604020202020204" pitchFamily="34" charset="0"/>
              <a:buChar char="•"/>
            </a:pPr>
            <a:endParaRPr lang="en-GB" sz="1400" dirty="0">
              <a:solidFill>
                <a:prstClr val="black"/>
              </a:solidFill>
              <a:latin typeface="Lucida Sans" panose="020B0602030504020204" pitchFamily="34" charset="0"/>
            </a:endParaRPr>
          </a:p>
        </p:txBody>
      </p:sp>
      <p:sp>
        <p:nvSpPr>
          <p:cNvPr id="6" name="Rectangle 5"/>
          <p:cNvSpPr/>
          <p:nvPr/>
        </p:nvSpPr>
        <p:spPr>
          <a:xfrm>
            <a:off x="3208474" y="1769143"/>
            <a:ext cx="2520951" cy="381183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00" dirty="0">
              <a:solidFill>
                <a:prstClr val="black"/>
              </a:solidFill>
              <a:latin typeface="Georgia" panose="02040502050405020303" pitchFamily="18" charset="0"/>
            </a:endParaRPr>
          </a:p>
          <a:p>
            <a:pPr algn="ctr" defTabSz="685800" eaLnBrk="1" fontAlgn="auto" hangingPunct="1">
              <a:spcBef>
                <a:spcPts val="0"/>
              </a:spcBef>
              <a:spcAft>
                <a:spcPts val="0"/>
              </a:spcAft>
            </a:pPr>
            <a:r>
              <a:rPr lang="en-GB" sz="1300" dirty="0">
                <a:solidFill>
                  <a:srgbClr val="FF0000"/>
                </a:solidFill>
                <a:latin typeface="Futura Std Book" panose="020B0502020204020303" pitchFamily="34" charset="0"/>
              </a:rPr>
              <a:t>Physical and mental health &amp; wellbeing</a:t>
            </a:r>
          </a:p>
          <a:p>
            <a:pPr algn="ctr" defTabSz="685800" eaLnBrk="1" fontAlgn="auto" hangingPunct="1">
              <a:spcBef>
                <a:spcPts val="0"/>
              </a:spcBef>
              <a:spcAft>
                <a:spcPts val="0"/>
              </a:spcAft>
            </a:pPr>
            <a:endParaRPr lang="en-GB" sz="1300" dirty="0">
              <a:solidFill>
                <a:srgbClr val="FF0000"/>
              </a:solidFill>
              <a:latin typeface="Futura Std Book" panose="020B0502020204020303" pitchFamily="34" charset="0"/>
            </a:endParaRPr>
          </a:p>
          <a:p>
            <a:pPr algn="ctr" defTabSz="685800" eaLnBrk="1" fontAlgn="auto" hangingPunct="1">
              <a:spcBef>
                <a:spcPts val="0"/>
              </a:spcBef>
              <a:spcAft>
                <a:spcPts val="0"/>
              </a:spcAft>
            </a:pPr>
            <a:r>
              <a:rPr lang="en-GB" sz="1300" dirty="0">
                <a:solidFill>
                  <a:srgbClr val="FF0000"/>
                </a:solidFill>
                <a:latin typeface="Futura Std Book" panose="020B0502020204020303" pitchFamily="34" charset="0"/>
              </a:rPr>
              <a:t>Life skills, education, employability &amp; enterprise</a:t>
            </a:r>
          </a:p>
          <a:p>
            <a:pPr algn="ctr" defTabSz="685800" eaLnBrk="1" fontAlgn="auto" hangingPunct="1">
              <a:spcBef>
                <a:spcPts val="0"/>
              </a:spcBef>
              <a:spcAft>
                <a:spcPts val="0"/>
              </a:spcAft>
            </a:pPr>
            <a:endParaRPr lang="en-GB" sz="1300" dirty="0">
              <a:solidFill>
                <a:srgbClr val="FF0000"/>
              </a:solidFill>
              <a:latin typeface="Futura Std Book" panose="020B0502020204020303" pitchFamily="34" charset="0"/>
            </a:endParaRPr>
          </a:p>
          <a:p>
            <a:pPr algn="ctr" defTabSz="685800" eaLnBrk="1" fontAlgn="auto" hangingPunct="1">
              <a:spcBef>
                <a:spcPts val="0"/>
              </a:spcBef>
              <a:spcAft>
                <a:spcPts val="0"/>
              </a:spcAft>
            </a:pPr>
            <a:r>
              <a:rPr lang="en-GB" sz="1300" dirty="0">
                <a:solidFill>
                  <a:srgbClr val="FF0000"/>
                </a:solidFill>
                <a:latin typeface="Futura Std Book" panose="020B0502020204020303" pitchFamily="34" charset="0"/>
              </a:rPr>
              <a:t>Strengthening community cohesion</a:t>
            </a:r>
          </a:p>
          <a:p>
            <a:pPr algn="ctr" defTabSz="685800" eaLnBrk="1" fontAlgn="auto" hangingPunct="1">
              <a:spcBef>
                <a:spcPts val="0"/>
              </a:spcBef>
              <a:spcAft>
                <a:spcPts val="0"/>
              </a:spcAft>
            </a:pPr>
            <a:endParaRPr lang="en-GB" sz="1300" dirty="0">
              <a:solidFill>
                <a:srgbClr val="FF0000"/>
              </a:solidFill>
              <a:latin typeface="Futura Std Book" panose="020B0502020204020303" pitchFamily="34" charset="0"/>
            </a:endParaRPr>
          </a:p>
          <a:p>
            <a:pPr algn="ctr" defTabSz="685800" eaLnBrk="1" fontAlgn="auto" hangingPunct="1">
              <a:spcBef>
                <a:spcPts val="0"/>
              </a:spcBef>
              <a:spcAft>
                <a:spcPts val="0"/>
              </a:spcAft>
            </a:pPr>
            <a:r>
              <a:rPr lang="en-GB" sz="1300" dirty="0">
                <a:solidFill>
                  <a:srgbClr val="FF0000"/>
                </a:solidFill>
                <a:latin typeface="Futura Std Book" panose="020B0502020204020303" pitchFamily="34" charset="0"/>
              </a:rPr>
              <a:t>Reducing isolation and disadvantage, and increasing access to local services</a:t>
            </a:r>
          </a:p>
          <a:p>
            <a:pPr algn="ctr" defTabSz="685800" eaLnBrk="1" fontAlgn="auto" hangingPunct="1">
              <a:spcBef>
                <a:spcPts val="0"/>
              </a:spcBef>
              <a:spcAft>
                <a:spcPts val="0"/>
              </a:spcAft>
            </a:pPr>
            <a:endParaRPr lang="en-GB" sz="1300" dirty="0">
              <a:solidFill>
                <a:srgbClr val="FF0000"/>
              </a:solidFill>
              <a:latin typeface="Futura Std Book" panose="020B0502020204020303" pitchFamily="34" charset="0"/>
            </a:endParaRPr>
          </a:p>
          <a:p>
            <a:pPr algn="ctr" defTabSz="685800" eaLnBrk="1" fontAlgn="auto" hangingPunct="1">
              <a:spcBef>
                <a:spcPts val="0"/>
              </a:spcBef>
              <a:spcAft>
                <a:spcPts val="0"/>
              </a:spcAft>
            </a:pPr>
            <a:r>
              <a:rPr lang="en-GB" sz="1300" dirty="0">
                <a:solidFill>
                  <a:srgbClr val="FF0000"/>
                </a:solidFill>
                <a:latin typeface="Futura Std Book" panose="020B0502020204020303" pitchFamily="34" charset="0"/>
              </a:rPr>
              <a:t>Connecting people with the arts, culture &amp; heritage</a:t>
            </a:r>
          </a:p>
          <a:p>
            <a:pPr algn="ctr" defTabSz="685800" eaLnBrk="1" fontAlgn="auto" hangingPunct="1">
              <a:spcBef>
                <a:spcPts val="0"/>
              </a:spcBef>
              <a:spcAft>
                <a:spcPts val="0"/>
              </a:spcAft>
            </a:pPr>
            <a:endParaRPr lang="en-GB" sz="1400" dirty="0">
              <a:solidFill>
                <a:prstClr val="black"/>
              </a:solidFill>
            </a:endParaRPr>
          </a:p>
          <a:p>
            <a:pPr algn="ctr" defTabSz="685800" eaLnBrk="1" fontAlgn="auto" hangingPunct="1">
              <a:spcBef>
                <a:spcPts val="0"/>
              </a:spcBef>
              <a:spcAft>
                <a:spcPts val="0"/>
              </a:spcAft>
            </a:pPr>
            <a:endParaRPr lang="en-GB" sz="1400" dirty="0">
              <a:solidFill>
                <a:prstClr val="black"/>
              </a:solidFill>
            </a:endParaRPr>
          </a:p>
        </p:txBody>
      </p:sp>
      <p:pic>
        <p:nvPicPr>
          <p:cNvPr id="7" name="Picture 6"/>
          <p:cNvPicPr>
            <a:picLocks noChangeAspect="1"/>
          </p:cNvPicPr>
          <p:nvPr/>
        </p:nvPicPr>
        <p:blipFill>
          <a:blip r:embed="rId3"/>
          <a:stretch>
            <a:fillRect/>
          </a:stretch>
        </p:blipFill>
        <p:spPr>
          <a:xfrm>
            <a:off x="5952640" y="2145284"/>
            <a:ext cx="3059554" cy="3059554"/>
          </a:xfrm>
          <a:prstGeom prst="rect">
            <a:avLst/>
          </a:prstGeom>
        </p:spPr>
      </p:pic>
    </p:spTree>
    <p:extLst>
      <p:ext uri="{BB962C8B-B14F-4D97-AF65-F5344CB8AC3E}">
        <p14:creationId xmlns:p14="http://schemas.microsoft.com/office/powerpoint/2010/main" val="163348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1842-E2C4-4720-85AD-505C9402BF9B}"/>
              </a:ext>
            </a:extLst>
          </p:cNvPr>
          <p:cNvSpPr>
            <a:spLocks noGrp="1"/>
          </p:cNvSpPr>
          <p:nvPr>
            <p:ph type="title"/>
          </p:nvPr>
        </p:nvSpPr>
        <p:spPr>
          <a:xfrm>
            <a:off x="525600" y="409429"/>
            <a:ext cx="7886700" cy="482400"/>
          </a:xfrm>
        </p:spPr>
        <p:txBody>
          <a:bodyPr lIns="0" tIns="0" rIns="0" bIns="0" anchor="t"/>
          <a:lstStyle/>
          <a:p>
            <a:r>
              <a:rPr lang="en-US" sz="2400" dirty="0">
                <a:latin typeface="Futura Std Book" panose="020B0502020204020303" pitchFamily="34" charset="0"/>
              </a:rPr>
              <a:t>The Social Innovation Partnership (TSIP)</a:t>
            </a:r>
          </a:p>
        </p:txBody>
      </p:sp>
      <p:sp>
        <p:nvSpPr>
          <p:cNvPr id="4" name="Text Placeholder 2">
            <a:extLst>
              <a:ext uri="{FF2B5EF4-FFF2-40B4-BE49-F238E27FC236}">
                <a16:creationId xmlns:a16="http://schemas.microsoft.com/office/drawing/2014/main" id="{2AEDED71-DD2A-AE40-B9D4-00A34E76E2E4}"/>
              </a:ext>
            </a:extLst>
          </p:cNvPr>
          <p:cNvSpPr txBox="1">
            <a:spLocks/>
          </p:cNvSpPr>
          <p:nvPr/>
        </p:nvSpPr>
        <p:spPr>
          <a:xfrm>
            <a:off x="401952" y="1474559"/>
            <a:ext cx="5140903" cy="2997222"/>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spcAft>
                <a:spcPts val="0"/>
              </a:spcAft>
              <a:buNone/>
            </a:pPr>
            <a:r>
              <a:rPr lang="en-GB" sz="1800" dirty="0">
                <a:latin typeface="Futura Std Book" panose="020B0502020204020303" pitchFamily="34" charset="0"/>
                <a:cs typeface="Futura Medium" panose="020B0602020204020303" pitchFamily="34" charset="-79"/>
              </a:rPr>
              <a:t>We are a diverse team of technical and community specialists joining forces to drive social change. We support our partners to better understand the issues they care about and increase their positive impact on people and communities. </a:t>
            </a:r>
          </a:p>
          <a:p>
            <a:pPr marL="0" indent="0" fontAlgn="auto">
              <a:spcAft>
                <a:spcPts val="0"/>
              </a:spcAft>
              <a:buNone/>
            </a:pPr>
            <a:r>
              <a:rPr lang="en-GB" sz="1800" dirty="0">
                <a:latin typeface="Futura Std Book" panose="020B0502020204020303" pitchFamily="34" charset="0"/>
                <a:cs typeface="Futura Medium" panose="020B0602020204020303" pitchFamily="34" charset="-79"/>
              </a:rPr>
              <a:t>We lead with empathy and curiosity in order to really get to know our partners and build trusting relationships. Our approach is collaborative, participatory and enabling. We work across sectors and on the ground with groups that share our values.</a:t>
            </a:r>
          </a:p>
        </p:txBody>
      </p:sp>
      <p:sp>
        <p:nvSpPr>
          <p:cNvPr id="5" name="TextBox 4">
            <a:extLst>
              <a:ext uri="{FF2B5EF4-FFF2-40B4-BE49-F238E27FC236}">
                <a16:creationId xmlns:a16="http://schemas.microsoft.com/office/drawing/2014/main" id="{7B420AEA-4DB7-A54D-803F-9B8120C150FF}"/>
              </a:ext>
            </a:extLst>
          </p:cNvPr>
          <p:cNvSpPr txBox="1"/>
          <p:nvPr/>
        </p:nvSpPr>
        <p:spPr>
          <a:xfrm>
            <a:off x="406202" y="4844832"/>
            <a:ext cx="4566489" cy="1200329"/>
          </a:xfrm>
          <a:prstGeom prst="rect">
            <a:avLst/>
          </a:prstGeom>
          <a:noFill/>
        </p:spPr>
        <p:txBody>
          <a:bodyPr wrap="square" rtlCol="0">
            <a:spAutoFit/>
          </a:bodyPr>
          <a:lstStyle/>
          <a:p>
            <a:r>
              <a:rPr lang="en-US" dirty="0">
                <a:solidFill>
                  <a:srgbClr val="FF0000"/>
                </a:solidFill>
                <a:latin typeface="Futura Std"/>
                <a:cs typeface="Futura Medium" panose="020B0602020204020303" pitchFamily="34" charset="-79"/>
              </a:rPr>
              <a:t>Our role on this Fund is to support co-design of prospectus, capacity building, and oversee Fund Theory of Change and monitoring &amp; evaluation.</a:t>
            </a:r>
          </a:p>
        </p:txBody>
      </p:sp>
      <p:pic>
        <p:nvPicPr>
          <p:cNvPr id="6" name="Picture 5">
            <a:extLst>
              <a:ext uri="{FF2B5EF4-FFF2-40B4-BE49-F238E27FC236}">
                <a16:creationId xmlns:a16="http://schemas.microsoft.com/office/drawing/2014/main" id="{F25ECBE5-54F5-5641-A400-5B29EEA5B09D}"/>
              </a:ext>
            </a:extLst>
          </p:cNvPr>
          <p:cNvPicPr>
            <a:picLocks noChangeAspect="1"/>
          </p:cNvPicPr>
          <p:nvPr/>
        </p:nvPicPr>
        <p:blipFill>
          <a:blip r:embed="rId2"/>
          <a:stretch>
            <a:fillRect/>
          </a:stretch>
        </p:blipFill>
        <p:spPr>
          <a:xfrm>
            <a:off x="5958750" y="1422485"/>
            <a:ext cx="1433700" cy="1433700"/>
          </a:xfrm>
          <a:prstGeom prst="rect">
            <a:avLst/>
          </a:prstGeom>
        </p:spPr>
      </p:pic>
      <p:sp>
        <p:nvSpPr>
          <p:cNvPr id="7" name="TextBox 6">
            <a:extLst>
              <a:ext uri="{FF2B5EF4-FFF2-40B4-BE49-F238E27FC236}">
                <a16:creationId xmlns:a16="http://schemas.microsoft.com/office/drawing/2014/main" id="{A2750855-094B-4F47-8DBC-28CA61D3699F}"/>
              </a:ext>
            </a:extLst>
          </p:cNvPr>
          <p:cNvSpPr txBox="1"/>
          <p:nvPr/>
        </p:nvSpPr>
        <p:spPr>
          <a:xfrm>
            <a:off x="5871542" y="2973170"/>
            <a:ext cx="2748202" cy="523220"/>
          </a:xfrm>
          <a:prstGeom prst="rect">
            <a:avLst/>
          </a:prstGeom>
          <a:noFill/>
        </p:spPr>
        <p:txBody>
          <a:bodyPr wrap="square" rtlCol="0">
            <a:spAutoFit/>
          </a:bodyPr>
          <a:lstStyle/>
          <a:p>
            <a:r>
              <a:rPr lang="en-US" sz="1400" dirty="0">
                <a:latin typeface="Futura Medium" panose="020B0602020204020303" pitchFamily="34" charset="-79"/>
                <a:cs typeface="Futura Medium" panose="020B0602020204020303" pitchFamily="34" charset="-79"/>
              </a:rPr>
              <a:t>Fancy Sinantha, Strategic Advisor/Project Director</a:t>
            </a:r>
          </a:p>
        </p:txBody>
      </p:sp>
      <p:pic>
        <p:nvPicPr>
          <p:cNvPr id="8" name="Picture 7">
            <a:extLst>
              <a:ext uri="{FF2B5EF4-FFF2-40B4-BE49-F238E27FC236}">
                <a16:creationId xmlns:a16="http://schemas.microsoft.com/office/drawing/2014/main" id="{E2A01EDF-DEE5-0B46-A930-06CF3E20EE1B}"/>
              </a:ext>
            </a:extLst>
          </p:cNvPr>
          <p:cNvPicPr>
            <a:picLocks noChangeAspect="1"/>
          </p:cNvPicPr>
          <p:nvPr/>
        </p:nvPicPr>
        <p:blipFill>
          <a:blip r:embed="rId3"/>
          <a:stretch>
            <a:fillRect/>
          </a:stretch>
        </p:blipFill>
        <p:spPr>
          <a:xfrm>
            <a:off x="5958750" y="3736485"/>
            <a:ext cx="1583847" cy="1583847"/>
          </a:xfrm>
          <a:prstGeom prst="rect">
            <a:avLst/>
          </a:prstGeom>
        </p:spPr>
      </p:pic>
      <p:sp>
        <p:nvSpPr>
          <p:cNvPr id="9" name="TextBox 8">
            <a:extLst>
              <a:ext uri="{FF2B5EF4-FFF2-40B4-BE49-F238E27FC236}">
                <a16:creationId xmlns:a16="http://schemas.microsoft.com/office/drawing/2014/main" id="{0133AB12-B30F-E04E-968E-81C2D779B0EB}"/>
              </a:ext>
            </a:extLst>
          </p:cNvPr>
          <p:cNvSpPr txBox="1"/>
          <p:nvPr/>
        </p:nvSpPr>
        <p:spPr>
          <a:xfrm>
            <a:off x="5958750" y="5442907"/>
            <a:ext cx="2075778" cy="523220"/>
          </a:xfrm>
          <a:prstGeom prst="rect">
            <a:avLst/>
          </a:prstGeom>
          <a:noFill/>
        </p:spPr>
        <p:txBody>
          <a:bodyPr wrap="square" rtlCol="0">
            <a:spAutoFit/>
          </a:bodyPr>
          <a:lstStyle/>
          <a:p>
            <a:r>
              <a:rPr lang="en-US" sz="1400" dirty="0">
                <a:latin typeface="Futura Medium" panose="020B0602020204020303" pitchFamily="34" charset="-79"/>
                <a:cs typeface="Futura Medium" panose="020B0602020204020303" pitchFamily="34" charset="-79"/>
              </a:rPr>
              <a:t>Tyler Fox,</a:t>
            </a:r>
          </a:p>
          <a:p>
            <a:r>
              <a:rPr lang="en-US" sz="1400" dirty="0">
                <a:latin typeface="Futura Medium" panose="020B0602020204020303" pitchFamily="34" charset="-79"/>
                <a:cs typeface="Futura Medium" panose="020B0602020204020303" pitchFamily="34" charset="-79"/>
              </a:rPr>
              <a:t>Project Manager</a:t>
            </a:r>
          </a:p>
        </p:txBody>
      </p:sp>
    </p:spTree>
    <p:extLst>
      <p:ext uri="{BB962C8B-B14F-4D97-AF65-F5344CB8AC3E}">
        <p14:creationId xmlns:p14="http://schemas.microsoft.com/office/powerpoint/2010/main" val="162306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7050" y="1458000"/>
            <a:ext cx="8077398" cy="4212000"/>
          </a:xfrm>
        </p:spPr>
        <p:txBody>
          <a:bodyPr/>
          <a:lstStyle/>
          <a:p>
            <a:pPr>
              <a:lnSpc>
                <a:spcPct val="150000"/>
              </a:lnSpc>
              <a:spcAft>
                <a:spcPts val="600"/>
              </a:spcAft>
            </a:pPr>
            <a:r>
              <a:rPr lang="en-GB" sz="1800" dirty="0">
                <a:effectLst/>
                <a:latin typeface="Futura Std Book" panose="020B0502020204020303" pitchFamily="34" charset="0"/>
                <a:ea typeface="FuturaStd-Book" panose="020B0502020204020303" pitchFamily="34" charset="0"/>
                <a:cs typeface="Arial" panose="020B0604020202020204" pitchFamily="34" charset="0"/>
              </a:rPr>
              <a:t>The London Community Foundation is pleased to launch the Mayor’s Violence Against Women and Girls (VAWG) Grassroots Fund. This Fund is managed in partnership with The Social Innovation Partnership (TSIP). </a:t>
            </a:r>
          </a:p>
          <a:p>
            <a:pPr>
              <a:lnSpc>
                <a:spcPct val="150000"/>
              </a:lnSpc>
              <a:spcAft>
                <a:spcPts val="600"/>
              </a:spcAft>
            </a:pPr>
            <a:r>
              <a:rPr lang="en-GB" sz="1800" dirty="0">
                <a:effectLst/>
                <a:latin typeface="Futura Std Book" panose="020B0502020204020303" pitchFamily="34" charset="0"/>
                <a:ea typeface="Times New Roman" panose="02020603050405020304" pitchFamily="18" charset="0"/>
                <a:cs typeface="Calibri" panose="020F0502020204030204" pitchFamily="34" charset="0"/>
              </a:rPr>
              <a:t>The Covid-19 pandemic has had a damaging impact on community organisations and has changed the way we work for the foreseeable future. We are now operating in a context where violence against women and girls (VAWG) is occurring alongside a global health crisis and are aware that this has further facilitated opportunities for violence and abuse.</a:t>
            </a:r>
            <a:endParaRPr lang="en-GB" sz="1800" dirty="0">
              <a:effectLst/>
              <a:latin typeface="FuturaStd-Book" panose="020B0502020204020303" pitchFamily="34" charset="0"/>
              <a:ea typeface="FuturaStd-Book" panose="020B0502020204020303" pitchFamily="34" charset="0"/>
              <a:cs typeface="FuturaStd-Book" panose="020B0502020204020303" pitchFamily="34" charset="0"/>
            </a:endParaRPr>
          </a:p>
          <a:p>
            <a:pPr>
              <a:lnSpc>
                <a:spcPct val="150000"/>
              </a:lnSpc>
              <a:spcAft>
                <a:spcPts val="600"/>
              </a:spcAft>
            </a:pPr>
            <a:endParaRPr lang="en-GB" sz="1800" dirty="0">
              <a:effectLst/>
              <a:latin typeface="Futura Std Book" panose="020B0502020204020303" pitchFamily="34" charset="0"/>
              <a:ea typeface="FuturaStd-Book" panose="020B0502020204020303" pitchFamily="34" charset="0"/>
              <a:cs typeface="Arial" panose="020B0604020202020204" pitchFamily="34" charset="0"/>
            </a:endParaRPr>
          </a:p>
          <a:p>
            <a:pPr>
              <a:lnSpc>
                <a:spcPct val="100000"/>
              </a:lnSpc>
              <a:spcAft>
                <a:spcPts val="600"/>
              </a:spcAft>
            </a:pPr>
            <a:endParaRPr lang="en-GB" sz="1800" dirty="0">
              <a:latin typeface="Futura Std Book" panose="020B0502020204020303" pitchFamily="34" charset="0"/>
              <a:ea typeface="Times New Roman" panose="02020603050405020304" pitchFamily="18" charset="0"/>
              <a:cs typeface="Arial" panose="020B0604020202020204" pitchFamily="34" charset="0"/>
            </a:endParaRPr>
          </a:p>
          <a:p>
            <a:pPr>
              <a:lnSpc>
                <a:spcPct val="100000"/>
              </a:lnSpc>
              <a:spcAft>
                <a:spcPts val="600"/>
              </a:spcAft>
            </a:pPr>
            <a:endParaRPr lang="en-GB" sz="1800" dirty="0">
              <a:effectLst/>
              <a:latin typeface="Futura Std Book" panose="020B0502020204020303"/>
              <a:ea typeface="Times New Roman" panose="02020603050405020304" pitchFamily="18" charset="0"/>
              <a:cs typeface="Calibri" panose="020F0502020204030204" pitchFamily="34" charset="0"/>
            </a:endParaRPr>
          </a:p>
          <a:p>
            <a:pPr>
              <a:lnSpc>
                <a:spcPct val="100000"/>
              </a:lnSpc>
              <a:spcAft>
                <a:spcPts val="600"/>
              </a:spcAft>
            </a:pPr>
            <a:endParaRPr lang="en-GB" sz="1800" dirty="0">
              <a:latin typeface="Futura Std Book" panose="020B0502020204020303"/>
              <a:ea typeface="Times New Roman" panose="02020603050405020304" pitchFamily="18" charset="0"/>
              <a:cs typeface="Calibri" panose="020F0502020204030204" pitchFamily="34" charset="0"/>
            </a:endParaRPr>
          </a:p>
          <a:p>
            <a:pPr>
              <a:lnSpc>
                <a:spcPct val="100000"/>
              </a:lnSpc>
              <a:spcAft>
                <a:spcPts val="600"/>
              </a:spcAft>
            </a:pPr>
            <a:endParaRPr lang="en-GB" sz="1800" dirty="0">
              <a:effectLst/>
              <a:latin typeface="Futura Std Book" panose="020B0502020204020303"/>
              <a:ea typeface="Times New Roman" panose="02020603050405020304" pitchFamily="18" charset="0"/>
              <a:cs typeface="Calibri" panose="020F0502020204030204" pitchFamily="34" charset="0"/>
            </a:endParaRPr>
          </a:p>
          <a:p>
            <a:pPr>
              <a:lnSpc>
                <a:spcPct val="100000"/>
              </a:lnSpc>
              <a:spcAft>
                <a:spcPts val="600"/>
              </a:spcAft>
            </a:pPr>
            <a:endParaRPr lang="en-GB" sz="1800" dirty="0">
              <a:latin typeface="Futura Std Book" panose="020B0502020204020303"/>
              <a:ea typeface="Times New Roman" panose="02020603050405020304" pitchFamily="18" charset="0"/>
              <a:cs typeface="Calibri" panose="020F0502020204030204" pitchFamily="34" charset="0"/>
            </a:endParaRPr>
          </a:p>
          <a:p>
            <a:pPr>
              <a:lnSpc>
                <a:spcPct val="100000"/>
              </a:lnSpc>
              <a:spcAft>
                <a:spcPts val="600"/>
              </a:spcAft>
            </a:pPr>
            <a:endParaRPr lang="en-GB" sz="1800" dirty="0">
              <a:effectLst/>
              <a:latin typeface="Futura Std Book" panose="020B0502020204020303"/>
              <a:ea typeface="Times New Roman" panose="02020603050405020304" pitchFamily="18" charset="0"/>
              <a:cs typeface="Calibri" panose="020F0502020204030204" pitchFamily="34" charset="0"/>
            </a:endParaRPr>
          </a:p>
          <a:p>
            <a:pPr>
              <a:lnSpc>
                <a:spcPct val="100000"/>
              </a:lnSpc>
              <a:spcAft>
                <a:spcPts val="600"/>
              </a:spcAft>
            </a:pPr>
            <a:endParaRPr lang="en-GB" sz="1800" dirty="0">
              <a:effectLst/>
              <a:latin typeface="FuturaStd-Book" panose="020B0502020204020303"/>
              <a:ea typeface="FuturaStd-Book" panose="020B0502020204020303"/>
              <a:cs typeface="FuturaStd-Book" panose="020B0502020204020303"/>
            </a:endParaRPr>
          </a:p>
          <a:p>
            <a:pPr>
              <a:lnSpc>
                <a:spcPct val="100000"/>
              </a:lnSpc>
              <a:spcAft>
                <a:spcPts val="600"/>
              </a:spcAft>
            </a:pPr>
            <a:endParaRPr lang="en-GB" sz="2400" dirty="0">
              <a:latin typeface="Futura Std Book" panose="020B0502020204020303" pitchFamily="34" charset="0"/>
            </a:endParaRPr>
          </a:p>
          <a:p>
            <a:pPr marL="936900" lvl="2">
              <a:spcAft>
                <a:spcPts val="3000"/>
              </a:spcAft>
              <a:buFont typeface="Arial" panose="020B0604020202020204" pitchFamily="34" charset="0"/>
              <a:buChar char="•"/>
            </a:pPr>
            <a:endParaRPr lang="en-GB" sz="2400" dirty="0">
              <a:latin typeface="Futura Std Book" panose="020B0502020204020303" pitchFamily="34" charset="0"/>
            </a:endParaRPr>
          </a:p>
          <a:p>
            <a:pPr marL="645750" lvl="1" indent="-285750">
              <a:spcAft>
                <a:spcPts val="3000"/>
              </a:spcAft>
              <a:buFont typeface="Arial" panose="020B0604020202020204" pitchFamily="34" charset="0"/>
              <a:buChar char="•"/>
            </a:pPr>
            <a:endParaRPr lang="en-GB" sz="2400" dirty="0">
              <a:latin typeface="Futura Std Book" panose="020B0502020204020303" pitchFamily="34" charset="0"/>
            </a:endParaRPr>
          </a:p>
          <a:p>
            <a:pPr marL="645750" lvl="1" indent="-285750">
              <a:buFont typeface="Arial" panose="020B0604020202020204" pitchFamily="34" charset="0"/>
              <a:buChar char="•"/>
            </a:pPr>
            <a:endParaRPr lang="en-GB" sz="2400" dirty="0"/>
          </a:p>
        </p:txBody>
      </p:sp>
      <p:sp>
        <p:nvSpPr>
          <p:cNvPr id="3" name="Title 2"/>
          <p:cNvSpPr>
            <a:spLocks noGrp="1"/>
          </p:cNvSpPr>
          <p:nvPr>
            <p:ph type="title"/>
          </p:nvPr>
        </p:nvSpPr>
        <p:spPr>
          <a:xfrm>
            <a:off x="525600" y="460800"/>
            <a:ext cx="8078848" cy="482400"/>
          </a:xfrm>
        </p:spPr>
        <p:txBody>
          <a:bodyPr/>
          <a:lstStyle/>
          <a:p>
            <a:r>
              <a:rPr lang="en-GB" dirty="0">
                <a:latin typeface="Futura Std Book" panose="020B0502020204020303" pitchFamily="34" charset="0"/>
              </a:rPr>
              <a:t>MOPAC VAWG Grassroots Fund</a:t>
            </a:r>
            <a:endParaRPr lang="en-GB" dirty="0"/>
          </a:p>
        </p:txBody>
      </p:sp>
      <p:sp>
        <p:nvSpPr>
          <p:cNvPr id="10" name="AutoShape 4" descr="https://www.wates.co.uk/wp-content/themes/wates/images/log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6" descr="https://www.wates.co.uk/wp-content/themes/wates/images/logo.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35026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1BB1-264C-4767-BC4A-86F9C48618BF}"/>
              </a:ext>
            </a:extLst>
          </p:cNvPr>
          <p:cNvSpPr>
            <a:spLocks noGrp="1"/>
          </p:cNvSpPr>
          <p:nvPr>
            <p:ph type="title"/>
          </p:nvPr>
        </p:nvSpPr>
        <p:spPr/>
        <p:txBody>
          <a:bodyPr/>
          <a:lstStyle/>
          <a:p>
            <a:r>
              <a:rPr lang="en-GB" dirty="0"/>
              <a:t>Interactive activity: Icebreaker</a:t>
            </a:r>
          </a:p>
        </p:txBody>
      </p:sp>
      <p:pic>
        <p:nvPicPr>
          <p:cNvPr id="5" name="Picture Placeholder 4" descr="A picture containing game, drawing&#10;&#10;Description automatically generated">
            <a:extLst>
              <a:ext uri="{FF2B5EF4-FFF2-40B4-BE49-F238E27FC236}">
                <a16:creationId xmlns:a16="http://schemas.microsoft.com/office/drawing/2014/main" id="{C5F67B1B-7E44-4403-A2A4-052049CE76B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442" b="6442"/>
          <a:stretch>
            <a:fillRect/>
          </a:stretch>
        </p:blipFill>
        <p:spPr/>
      </p:pic>
    </p:spTree>
    <p:extLst>
      <p:ext uri="{BB962C8B-B14F-4D97-AF65-F5344CB8AC3E}">
        <p14:creationId xmlns:p14="http://schemas.microsoft.com/office/powerpoint/2010/main" val="220267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lIns="0" tIns="0" rIns="0" bIns="0" anchor="t"/>
          <a:lstStyle/>
          <a:p>
            <a:endParaRPr lang="en-GB" sz="1800" dirty="0"/>
          </a:p>
          <a:p>
            <a:pPr marL="285750" indent="-285750">
              <a:buFont typeface="Arial" panose="020B0604020202020204" pitchFamily="34" charset="0"/>
              <a:buChar char="•"/>
            </a:pPr>
            <a:r>
              <a:rPr lang="en-GB" sz="2000" dirty="0">
                <a:latin typeface="Futura Std Book" panose="020B0502020204020303"/>
              </a:rPr>
              <a:t>Two-year grants of up to £100,000 (£50,000 per year) for individual organisations. </a:t>
            </a:r>
          </a:p>
          <a:p>
            <a:pPr marL="285750" indent="-285750">
              <a:buFont typeface="Arial" panose="020B0604020202020204" pitchFamily="34" charset="0"/>
              <a:buChar char="•"/>
            </a:pPr>
            <a:r>
              <a:rPr lang="en-GB" sz="2000" dirty="0">
                <a:latin typeface="Futura Std Book" panose="020B0502020204020303"/>
              </a:rPr>
              <a:t>Partnerships of up to three organisations can apply for two-year grants of up to £120,000 (£60,000 per year). In order to qualify as a partnership, applicants must have a partnership agreement (written document) or equivalent in place before applying.</a:t>
            </a:r>
          </a:p>
          <a:p>
            <a:pPr marL="285750" indent="-285750">
              <a:buFont typeface="Arial" panose="020B0604020202020204" pitchFamily="34" charset="0"/>
              <a:buChar char="•"/>
            </a:pPr>
            <a:r>
              <a:rPr lang="en-GB" sz="2000" dirty="0">
                <a:latin typeface="Futura Std Book" panose="020B0502020204020303"/>
              </a:rPr>
              <a:t>We expect between 40-50 grants to be awarded from the £3m available funds.</a:t>
            </a:r>
          </a:p>
          <a:p>
            <a:pPr marL="285750" indent="-285750">
              <a:buFont typeface="Arial" panose="020B0604020202020204" pitchFamily="34" charset="0"/>
              <a:buChar char="•"/>
            </a:pPr>
            <a:endParaRPr lang="en-GB" dirty="0"/>
          </a:p>
        </p:txBody>
      </p:sp>
      <p:sp>
        <p:nvSpPr>
          <p:cNvPr id="4" name="Title 3"/>
          <p:cNvSpPr>
            <a:spLocks noGrp="1"/>
          </p:cNvSpPr>
          <p:nvPr>
            <p:ph type="title"/>
          </p:nvPr>
        </p:nvSpPr>
        <p:spPr/>
        <p:txBody>
          <a:bodyPr/>
          <a:lstStyle/>
          <a:p>
            <a:r>
              <a:rPr lang="en-GB" dirty="0">
                <a:latin typeface="Futura Std Book" panose="020B0502020204020303" pitchFamily="34" charset="0"/>
              </a:rPr>
              <a:t>Funding available</a:t>
            </a:r>
          </a:p>
        </p:txBody>
      </p:sp>
    </p:spTree>
    <p:extLst>
      <p:ext uri="{BB962C8B-B14F-4D97-AF65-F5344CB8AC3E}">
        <p14:creationId xmlns:p14="http://schemas.microsoft.com/office/powerpoint/2010/main" val="177256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7768" y="1340768"/>
            <a:ext cx="8748464" cy="4552032"/>
          </a:xfrm>
        </p:spPr>
        <p:txBody>
          <a:bodyPr/>
          <a:lstStyle/>
          <a:p>
            <a:r>
              <a:rPr lang="en-GB" sz="1100" b="1" dirty="0">
                <a:effectLst/>
                <a:latin typeface="Futura Std Book" panose="020B0502020204020303"/>
                <a:ea typeface="FuturaStd-Book" panose="020B0502020204020303"/>
                <a:cs typeface="Arial" panose="020B0604020202020204" pitchFamily="34" charset="0"/>
              </a:rPr>
              <a:t> </a:t>
            </a:r>
          </a:p>
          <a:p>
            <a:pPr marL="285750" indent="-285750">
              <a:lnSpc>
                <a:spcPct val="150000"/>
              </a:lnSpc>
              <a:buFont typeface="Arial" panose="020B0604020202020204" pitchFamily="34" charset="0"/>
              <a:buChar char="•"/>
            </a:pPr>
            <a:r>
              <a:rPr lang="en-GB" sz="2000" i="0" dirty="0">
                <a:solidFill>
                  <a:srgbClr val="333E48"/>
                </a:solidFill>
                <a:effectLst/>
                <a:latin typeface="Futura Std Book" panose="020B0502020204020303"/>
              </a:rPr>
              <a:t>A minimum of 60% of the funds will go to by and for BME women's organisations delivering VAWG services</a:t>
            </a:r>
            <a:r>
              <a:rPr lang="en-GB" sz="2000" dirty="0">
                <a:solidFill>
                  <a:srgbClr val="333E48"/>
                </a:solidFill>
                <a:latin typeface="Futura Std Book" panose="020B0502020204020303"/>
              </a:rPr>
              <a:t>.</a:t>
            </a:r>
            <a:endParaRPr lang="en-GB" sz="2000" i="0" dirty="0">
              <a:solidFill>
                <a:srgbClr val="333E48"/>
              </a:solidFill>
              <a:effectLst/>
              <a:latin typeface="Futura Std Book" panose="020B0502020204020303"/>
            </a:endParaRPr>
          </a:p>
          <a:p>
            <a:pPr marL="285750" indent="-285750">
              <a:lnSpc>
                <a:spcPct val="150000"/>
              </a:lnSpc>
              <a:buFont typeface="Arial" panose="020B0604020202020204" pitchFamily="34" charset="0"/>
              <a:buChar char="•"/>
            </a:pPr>
            <a:r>
              <a:rPr lang="en-GB" sz="2000" i="0" dirty="0">
                <a:solidFill>
                  <a:srgbClr val="333E48"/>
                </a:solidFill>
                <a:effectLst/>
                <a:latin typeface="Futura Std Book" panose="020B0502020204020303"/>
              </a:rPr>
              <a:t>A maximum of 40% will go to grassroots organisations providing VAWG services for other minoritised groups such as disabled women, LBTQ+ women, women with No Recourse to Public Funds and women involved in prostitution. </a:t>
            </a:r>
          </a:p>
          <a:p>
            <a:pPr marL="285750" indent="-285750">
              <a:lnSpc>
                <a:spcPct val="150000"/>
              </a:lnSpc>
              <a:buFont typeface="Arial" panose="020B0604020202020204" pitchFamily="34" charset="0"/>
              <a:buChar char="•"/>
            </a:pPr>
            <a:r>
              <a:rPr lang="en-GB" sz="2000" i="0" dirty="0">
                <a:solidFill>
                  <a:srgbClr val="333E48"/>
                </a:solidFill>
                <a:effectLst/>
                <a:latin typeface="Futura Std Book" panose="020B0502020204020303"/>
              </a:rPr>
              <a:t>Examples are available in the </a:t>
            </a:r>
            <a:r>
              <a:rPr lang="en-GB" sz="2000" i="0" dirty="0">
                <a:solidFill>
                  <a:srgbClr val="333E48"/>
                </a:solidFill>
                <a:effectLst/>
                <a:latin typeface="Futura Std Book" panose="020B0502020204020303"/>
                <a:hlinkClick r:id="rId2"/>
              </a:rPr>
              <a:t>Fund Prospectus. </a:t>
            </a:r>
            <a:br>
              <a:rPr lang="en-GB" sz="2000" dirty="0">
                <a:highlight>
                  <a:srgbClr val="FFFF00"/>
                </a:highlight>
              </a:rPr>
            </a:br>
            <a:endParaRPr lang="en-GB" sz="2000" dirty="0">
              <a:effectLst/>
              <a:highlight>
                <a:srgbClr val="FFFF00"/>
              </a:highlight>
              <a:latin typeface="FuturaStd-Book" panose="020B0502020204020303"/>
              <a:ea typeface="FuturaStd-Book" panose="020B0502020204020303"/>
              <a:cs typeface="FuturaStd-Book" panose="020B0502020204020303"/>
            </a:endParaRPr>
          </a:p>
        </p:txBody>
      </p:sp>
      <p:sp>
        <p:nvSpPr>
          <p:cNvPr id="4" name="Title 3"/>
          <p:cNvSpPr>
            <a:spLocks noGrp="1"/>
          </p:cNvSpPr>
          <p:nvPr>
            <p:ph type="title"/>
          </p:nvPr>
        </p:nvSpPr>
        <p:spPr/>
        <p:txBody>
          <a:bodyPr/>
          <a:lstStyle/>
          <a:p>
            <a:r>
              <a:rPr lang="en-GB" dirty="0">
                <a:latin typeface="Futura Std Book" panose="020B0502020204020303" pitchFamily="34" charset="0"/>
              </a:rPr>
              <a:t>Funding split</a:t>
            </a:r>
          </a:p>
        </p:txBody>
      </p:sp>
    </p:spTree>
    <p:extLst>
      <p:ext uri="{BB962C8B-B14F-4D97-AF65-F5344CB8AC3E}">
        <p14:creationId xmlns:p14="http://schemas.microsoft.com/office/powerpoint/2010/main" val="2930356793"/>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A96854D-DFD3-4A68-9499-83E1D4D34284}" vid="{3CACBDFC-927C-442C-957E-4B5EADB59FEE}"/>
    </a:ext>
  </a:extLst>
</a:theme>
</file>

<file path=ppt/theme/theme10.xml><?xml version="1.0" encoding="utf-8"?>
<a:theme xmlns:a="http://schemas.openxmlformats.org/drawingml/2006/main" name="4_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A6D2FC66-13C7-F747-8DF0-016D7D38873B}"/>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A6D2FC66-13C7-F747-8DF0-016D7D38873B}"/>
    </a:ext>
  </a:extLst>
</a:theme>
</file>

<file path=ppt/theme/theme3.xml><?xml version="1.0" encoding="utf-8"?>
<a:theme xmlns:a="http://schemas.openxmlformats.org/drawingml/2006/main" name="Divider Slide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24B81B7E-D08B-8346-B3B2-1CA77AC5FA30}"/>
    </a:ext>
  </a:extLst>
</a:theme>
</file>

<file path=ppt/theme/theme4.xml><?xml version="1.0" encoding="utf-8"?>
<a:theme xmlns:a="http://schemas.openxmlformats.org/drawingml/2006/main" name="1_Theme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A96854D-DFD3-4A68-9499-83E1D4D34284}" vid="{3CACBDFC-927C-442C-957E-4B5EADB59FEE}"/>
    </a:ext>
  </a:extLst>
</a:theme>
</file>

<file path=ppt/theme/theme5.xml><?xml version="1.0" encoding="utf-8"?>
<a:theme xmlns:a="http://schemas.openxmlformats.org/drawingml/2006/main" name="1_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A6D2FC66-13C7-F747-8DF0-016D7D38873B}"/>
    </a:ext>
  </a:extLst>
</a:theme>
</file>

<file path=ppt/theme/theme6.xml><?xml version="1.0" encoding="utf-8"?>
<a:theme xmlns:a="http://schemas.openxmlformats.org/drawingml/2006/main" name="1_Divider Slide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24B81B7E-D08B-8346-B3B2-1CA77AC5FA30}"/>
    </a:ext>
  </a:extLst>
</a:theme>
</file>

<file path=ppt/theme/theme7.xml><?xml version="1.0" encoding="utf-8"?>
<a:theme xmlns:a="http://schemas.openxmlformats.org/drawingml/2006/main" name="2_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A6D2FC66-13C7-F747-8DF0-016D7D38873B}"/>
    </a:ext>
  </a:extLst>
</a:theme>
</file>

<file path=ppt/theme/theme8.xml><?xml version="1.0" encoding="utf-8"?>
<a:theme xmlns:a="http://schemas.openxmlformats.org/drawingml/2006/main" name="Title slide - 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3A379CA1-8B49-E649-A623-2BCAAB66A7C6}"/>
    </a:ext>
  </a:extLst>
</a:theme>
</file>

<file path=ppt/theme/theme9.xml><?xml version="1.0" encoding="utf-8"?>
<a:theme xmlns:a="http://schemas.openxmlformats.org/drawingml/2006/main" name="3_Text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F_Powerpoint Template_v1" id="{93CE15DE-C129-EC47-9129-D16062045219}" vid="{A6D2FC66-13C7-F747-8DF0-016D7D38873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EB02C0C35DE544A654AF53A002E2B5" ma:contentTypeVersion="12" ma:contentTypeDescription="Create a new document." ma:contentTypeScope="" ma:versionID="c4162608b34445a28e354a80e837b4a5">
  <xsd:schema xmlns:xsd="http://www.w3.org/2001/XMLSchema" xmlns:xs="http://www.w3.org/2001/XMLSchema" xmlns:p="http://schemas.microsoft.com/office/2006/metadata/properties" xmlns:ns2="9469538f-5f1b-44e9-a102-d0e9be786c9f" xmlns:ns3="7ffc791b-a1b7-4eea-ac2c-b1966924df2c" targetNamespace="http://schemas.microsoft.com/office/2006/metadata/properties" ma:root="true" ma:fieldsID="1e46ccb85fa25d520db96c0c804c0e73" ns2:_="" ns3:_="">
    <xsd:import namespace="9469538f-5f1b-44e9-a102-d0e9be786c9f"/>
    <xsd:import namespace="7ffc791b-a1b7-4eea-ac2c-b1966924df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9538f-5f1b-44e9-a102-d0e9be786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fc791b-a1b7-4eea-ac2c-b1966924df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F79D99-A3C7-4119-935C-7ED296A894E6}">
  <ds:schemaRefs>
    <ds:schemaRef ds:uri="31a74bc9-1501-4ed1-ad44-03dc77d648f8"/>
    <ds:schemaRef ds:uri="7ffc791b-a1b7-4eea-ac2c-b1966924df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1FF592-C397-42F7-A9D1-727FA5EF33A2}">
  <ds:schemaRefs>
    <ds:schemaRef ds:uri="7ffc791b-a1b7-4eea-ac2c-b1966924df2c"/>
    <ds:schemaRef ds:uri="9469538f-5f1b-44e9-a102-d0e9be786c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831DF0-0951-4F19-A7FB-CCAD0580C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128</TotalTime>
  <Words>2377</Words>
  <Application>Microsoft Office PowerPoint</Application>
  <PresentationFormat>On-screen Show (4:3)</PresentationFormat>
  <Paragraphs>275</Paragraphs>
  <Slides>31</Slides>
  <Notes>5</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31</vt:i4>
      </vt:variant>
    </vt:vector>
  </HeadingPairs>
  <TitlesOfParts>
    <vt:vector size="55" baseType="lpstr">
      <vt:lpstr>Arial</vt:lpstr>
      <vt:lpstr>Calibri</vt:lpstr>
      <vt:lpstr>Futura Book</vt:lpstr>
      <vt:lpstr>Futura Medium</vt:lpstr>
      <vt:lpstr>Futura Std</vt:lpstr>
      <vt:lpstr>Futura Std Bold</vt:lpstr>
      <vt:lpstr>Futura Std Book</vt:lpstr>
      <vt:lpstr>FuturaStd-Book</vt:lpstr>
      <vt:lpstr>Georgia</vt:lpstr>
      <vt:lpstr>Josefin Sans</vt:lpstr>
      <vt:lpstr>Lucida Sans</vt:lpstr>
      <vt:lpstr>Symbol</vt:lpstr>
      <vt:lpstr>Trebuchet MS</vt:lpstr>
      <vt:lpstr>Wingdings</vt:lpstr>
      <vt:lpstr>Theme1</vt:lpstr>
      <vt:lpstr>Text Slide</vt:lpstr>
      <vt:lpstr>Divider Slide - Master</vt:lpstr>
      <vt:lpstr>1_Theme1</vt:lpstr>
      <vt:lpstr>1_Text Slide</vt:lpstr>
      <vt:lpstr>1_Divider Slide - Master</vt:lpstr>
      <vt:lpstr>2_Text Slide</vt:lpstr>
      <vt:lpstr>Title slide - MASTER</vt:lpstr>
      <vt:lpstr>3_Text Slide</vt:lpstr>
      <vt:lpstr>4_Text Slide</vt:lpstr>
      <vt:lpstr>PowerPoint Presentation</vt:lpstr>
      <vt:lpstr>Agenda</vt:lpstr>
      <vt:lpstr>Who we are</vt:lpstr>
      <vt:lpstr>What we do</vt:lpstr>
      <vt:lpstr>The Social Innovation Partnership (TSIP)</vt:lpstr>
      <vt:lpstr>MOPAC VAWG Grassroots Fund</vt:lpstr>
      <vt:lpstr>Interactive activity: Icebreaker</vt:lpstr>
      <vt:lpstr>Funding available</vt:lpstr>
      <vt:lpstr>Funding split</vt:lpstr>
      <vt:lpstr>TSIP – Co-design and capacity building</vt:lpstr>
      <vt:lpstr>TSIP – Co-design and capacity building</vt:lpstr>
      <vt:lpstr>TSIP – Co-design and capacity building</vt:lpstr>
      <vt:lpstr>Who can apply?</vt:lpstr>
      <vt:lpstr>Who can apply?</vt:lpstr>
      <vt:lpstr>What is eligible for funding?</vt:lpstr>
      <vt:lpstr>What won’t we fund?</vt:lpstr>
      <vt:lpstr>What won’t we fund?</vt:lpstr>
      <vt:lpstr>Key Dates</vt:lpstr>
      <vt:lpstr>How to apply</vt:lpstr>
      <vt:lpstr>How to apply</vt:lpstr>
      <vt:lpstr>What makes a good application?</vt:lpstr>
      <vt:lpstr>Continued….</vt:lpstr>
      <vt:lpstr>What makes an application stand out?</vt:lpstr>
      <vt:lpstr>The Elevator Pitch</vt:lpstr>
      <vt:lpstr>Demonstrating Need</vt:lpstr>
      <vt:lpstr>Impact: outcomes vs outputs</vt:lpstr>
      <vt:lpstr>Assessment</vt:lpstr>
      <vt:lpstr>If you don’t get funded…</vt:lpstr>
      <vt:lpstr>Top tips</vt:lpstr>
      <vt:lpstr>PowerPoint Presentation</vt:lpstr>
      <vt:lpstr>PowerPoint Presentation</vt:lpstr>
    </vt:vector>
  </TitlesOfParts>
  <Company>South East London Community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London’s Vital Signs</dc:title>
  <dc:creator>Rhys</dc:creator>
  <cp:lastModifiedBy>Anneka Singh</cp:lastModifiedBy>
  <cp:revision>10</cp:revision>
  <cp:lastPrinted>2018-04-23T08:40:36Z</cp:lastPrinted>
  <dcterms:created xsi:type="dcterms:W3CDTF">2007-11-07T16:43:04Z</dcterms:created>
  <dcterms:modified xsi:type="dcterms:W3CDTF">2020-11-23T14:37:06Z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0x010100DCEB02C0C35DE544A654AF53A002E2B5</vt:lpwstr>
  </property>
</Properties>
</file>